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6" r:id="rId3"/>
    <p:sldId id="264" r:id="rId4"/>
    <p:sldId id="265" r:id="rId5"/>
    <p:sldId id="262" r:id="rId6"/>
    <p:sldId id="263" r:id="rId7"/>
    <p:sldId id="257" r:id="rId8"/>
    <p:sldId id="258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7DFBE-4407-4E80-9C93-92C3D61B0DC7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F585-E33F-47C8-9E97-C01694F5117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lv-LV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DF7DCF-8604-4CF7-A814-A87F6FFEB752}" type="datetimeFigureOut">
              <a:rPr lang="lv-LV" smtClean="0"/>
              <a:pPr/>
              <a:t>17.05.2013.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45A345-A5E8-4245-9EAE-A7EE017919D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talmedicine.com/fm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talmedicine.com/fm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latin typeface="+mn-lt"/>
              </a:rPr>
              <a:t>E</a:t>
            </a:r>
            <a:r>
              <a:rPr lang="lv-LV" dirty="0" smtClean="0">
                <a:latin typeface="+mn-lt"/>
              </a:rPr>
              <a:t>ksperta līmenis </a:t>
            </a:r>
            <a:r>
              <a:rPr lang="lv-LV" dirty="0"/>
              <a:t>I trimestra </a:t>
            </a:r>
            <a:r>
              <a:rPr lang="lv-LV" dirty="0" smtClean="0">
                <a:latin typeface="+mn-lt"/>
              </a:rPr>
              <a:t>ultrasonogrāfijā</a:t>
            </a:r>
            <a:endParaRPr lang="lv-LV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Dr. Inese Cekula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TRIKUSPIDĀLĀS VĀRSTULES PLŪSMA</a:t>
            </a:r>
            <a:endParaRPr lang="lv-LV" dirty="0"/>
          </a:p>
        </p:txBody>
      </p:sp>
      <p:pic>
        <p:nvPicPr>
          <p:cNvPr id="5" name="Content Placeholder 4" descr="image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2786082" cy="266051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Palielinājums – tikai krūškurvis</a:t>
            </a:r>
          </a:p>
          <a:p>
            <a:r>
              <a:rPr lang="lv-LV" dirty="0" smtClean="0"/>
              <a:t>Augšupvērsts četru kambaru skats</a:t>
            </a:r>
          </a:p>
          <a:p>
            <a:r>
              <a:rPr lang="lv-LV" dirty="0" smtClean="0"/>
              <a:t>Mērījuma vārti ≥ 2,0 mm</a:t>
            </a:r>
          </a:p>
          <a:p>
            <a:r>
              <a:rPr lang="lv-LV" dirty="0" err="1" smtClean="0"/>
              <a:t>Doplera</a:t>
            </a:r>
            <a:r>
              <a:rPr lang="lv-LV" dirty="0" smtClean="0"/>
              <a:t> vārti uz </a:t>
            </a:r>
            <a:r>
              <a:rPr lang="lv-LV" dirty="0" err="1" smtClean="0"/>
              <a:t>vārstules</a:t>
            </a:r>
            <a:endParaRPr lang="lv-LV" dirty="0" smtClean="0"/>
          </a:p>
          <a:p>
            <a:r>
              <a:rPr lang="lv-LV" dirty="0" err="1" smtClean="0"/>
              <a:t>Insonācijas</a:t>
            </a:r>
            <a:r>
              <a:rPr lang="lv-LV" dirty="0" smtClean="0"/>
              <a:t> leņķis &lt; 30°</a:t>
            </a:r>
          </a:p>
          <a:p>
            <a:r>
              <a:rPr lang="lv-LV" dirty="0" smtClean="0"/>
              <a:t>Augsts līknes ātrums</a:t>
            </a:r>
          </a:p>
          <a:p>
            <a:r>
              <a:rPr lang="lv-LV" dirty="0" smtClean="0"/>
              <a:t>Normāls vai </a:t>
            </a:r>
            <a:r>
              <a:rPr lang="lv-LV" dirty="0" err="1" smtClean="0"/>
              <a:t>regugitācija</a:t>
            </a:r>
            <a:endParaRPr lang="lv-LV" dirty="0" smtClean="0"/>
          </a:p>
          <a:p>
            <a:endParaRPr lang="lv-LV" dirty="0"/>
          </a:p>
        </p:txBody>
      </p:sp>
      <p:pic>
        <p:nvPicPr>
          <p:cNvPr id="7" name="Picture 6" descr="image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500570"/>
            <a:ext cx="4065423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DZEMDES ARTĒRIJA</a:t>
            </a:r>
            <a:endParaRPr lang="lv-LV" dirty="0"/>
          </a:p>
        </p:txBody>
      </p:sp>
      <p:pic>
        <p:nvPicPr>
          <p:cNvPr id="5" name="Content Placeholder 4" descr="image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3346515" cy="250753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86314" y="1571612"/>
            <a:ext cx="4357686" cy="2643206"/>
          </a:xfrm>
        </p:spPr>
        <p:txBody>
          <a:bodyPr>
            <a:normAutofit/>
          </a:bodyPr>
          <a:lstStyle/>
          <a:p>
            <a:r>
              <a:rPr lang="lv-LV" sz="2800" dirty="0" err="1" smtClean="0"/>
              <a:t>Sagitāls</a:t>
            </a:r>
            <a:r>
              <a:rPr lang="lv-LV" sz="2800" dirty="0"/>
              <a:t> </a:t>
            </a:r>
            <a:r>
              <a:rPr lang="lv-LV" sz="2800" dirty="0" smtClean="0"/>
              <a:t>griezums</a:t>
            </a:r>
          </a:p>
          <a:p>
            <a:r>
              <a:rPr lang="lv-LV" sz="2800" dirty="0" err="1" smtClean="0"/>
              <a:t>Insonācijas</a:t>
            </a:r>
            <a:r>
              <a:rPr lang="lv-LV" sz="2800" dirty="0" smtClean="0"/>
              <a:t> leņķis &lt; 30°</a:t>
            </a:r>
          </a:p>
          <a:p>
            <a:r>
              <a:rPr lang="lv-LV" sz="2800" dirty="0" smtClean="0"/>
              <a:t>Ātrums &gt; 60cm/s</a:t>
            </a:r>
          </a:p>
          <a:p>
            <a:r>
              <a:rPr lang="lv-LV" sz="2800" dirty="0" smtClean="0"/>
              <a:t>Mērījuma vārti = 2,0 mm</a:t>
            </a:r>
            <a:endParaRPr lang="lv-LV" sz="2800" dirty="0"/>
          </a:p>
        </p:txBody>
      </p:sp>
      <p:pic>
        <p:nvPicPr>
          <p:cNvPr id="6" name="Picture 5" descr="imag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500570"/>
            <a:ext cx="45085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14" y="2857496"/>
            <a:ext cx="3829080" cy="1428760"/>
          </a:xfrm>
        </p:spPr>
        <p:txBody>
          <a:bodyPr>
            <a:noAutofit/>
          </a:bodyPr>
          <a:lstStyle/>
          <a:p>
            <a:pPr algn="ctr"/>
            <a:r>
              <a:rPr lang="lv-LV" sz="4800" dirty="0" smtClean="0"/>
              <a:t>Paldies par uzmanību!</a:t>
            </a:r>
            <a:endParaRPr lang="lv-LV" sz="4800" dirty="0"/>
          </a:p>
        </p:txBody>
      </p:sp>
      <p:pic>
        <p:nvPicPr>
          <p:cNvPr id="6" name="Content Placeholder 5" descr="fetus-waving-3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357298"/>
            <a:ext cx="3429024" cy="4693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29684" cy="1000132"/>
          </a:xfrm>
        </p:spPr>
        <p:txBody>
          <a:bodyPr>
            <a:noAutofit/>
          </a:bodyPr>
          <a:lstStyle/>
          <a:p>
            <a:r>
              <a:rPr lang="lv-LV" sz="2000" dirty="0" smtClean="0"/>
              <a:t>5.pielikums</a:t>
            </a:r>
            <a:br>
              <a:rPr lang="lv-LV" sz="2000" dirty="0" smtClean="0"/>
            </a:br>
            <a:r>
              <a:rPr lang="lv-LV" sz="2000" dirty="0" smtClean="0"/>
              <a:t>Ministru kabineta</a:t>
            </a:r>
            <a:br>
              <a:rPr lang="lv-LV" sz="2000" dirty="0" smtClean="0"/>
            </a:br>
            <a:r>
              <a:rPr lang="lv-LV" sz="2000" dirty="0" smtClean="0"/>
              <a:t>2006.gada 25.jūlija noteikumiem Nr.611</a:t>
            </a:r>
            <a:endParaRPr lang="lv-LV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8501122" cy="365125"/>
          </a:xfrm>
        </p:spPr>
        <p:txBody>
          <a:bodyPr/>
          <a:lstStyle/>
          <a:p>
            <a:pPr algn="ctr"/>
            <a:r>
              <a:rPr lang="lv-LV" sz="1200" dirty="0"/>
              <a:t>Pielikums MK 15.01.2013. noteikumu Nr.41 redakcijā; pielikuma 1.punkts stājas spēkā 01.07.2013., sk. noteikumu 16.punktu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7149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lv-LV" sz="4800" b="1" dirty="0" smtClean="0"/>
              <a:t>Prasības </a:t>
            </a:r>
            <a:r>
              <a:rPr lang="lv-LV" sz="4800" b="1" dirty="0" err="1"/>
              <a:t>ultrasonogrāfiskās</a:t>
            </a:r>
            <a:r>
              <a:rPr lang="lv-LV" sz="4800" b="1" dirty="0"/>
              <a:t> izmeklēšanas veikšanai riska grupas grūtniecēm (tai skaitā ar vidēju un augstu ģenētisko risku):</a:t>
            </a:r>
            <a:endParaRPr lang="lv-LV" sz="4800" dirty="0"/>
          </a:p>
          <a:p>
            <a:r>
              <a:rPr lang="lv-LV" sz="4800" dirty="0" smtClean="0"/>
              <a:t> </a:t>
            </a:r>
            <a:r>
              <a:rPr lang="lv-LV" sz="4800" dirty="0"/>
              <a:t>izmeklējumu veic sertificēts ginekologs (dzemdību speciālists), kurš atbilst šādiem nosacījumiem: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saņemts ārstnieciskās un diagnostiskās metodes sertifikāts "Ultrasonogrāfija dzemdniecībā un ginekoloģijā";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saņemts sertifikāts par I trimestra ultrasonogrāfijas kursu apmeklējumu Latvijā vai analogs citā valstī iegūts sertifikāts (minētie sertifikāti izsniegti ne agrāk kā 2010.gadā);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iegūta ne mazāk kā astoņu gadu pieredze </a:t>
            </a:r>
            <a:r>
              <a:rPr lang="lv-LV" sz="4800" dirty="0" err="1"/>
              <a:t>ultrasonogrāfisko</a:t>
            </a:r>
            <a:r>
              <a:rPr lang="lv-LV" sz="4800" dirty="0"/>
              <a:t> izmeklējumu veikšanā;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veikts vismaz 1000 I trimestra </a:t>
            </a:r>
            <a:r>
              <a:rPr lang="lv-LV" sz="4800" dirty="0" err="1"/>
              <a:t>ultrasonogrāfisko</a:t>
            </a:r>
            <a:r>
              <a:rPr lang="lv-LV" sz="4800" dirty="0"/>
              <a:t> izmeklējumu (</a:t>
            </a:r>
            <a:r>
              <a:rPr lang="lv-LV" sz="4800" dirty="0" err="1"/>
              <a:t>ultrasonogrāfiskie</a:t>
            </a:r>
            <a:r>
              <a:rPr lang="lv-LV" sz="4800" dirty="0"/>
              <a:t> izmeklējumi ir dokumentēti un apliecina kompetenci </a:t>
            </a:r>
            <a:r>
              <a:rPr lang="lv-LV" sz="4800" dirty="0" err="1"/>
              <a:t>invazīvo</a:t>
            </a:r>
            <a:r>
              <a:rPr lang="lv-LV" sz="4800" dirty="0"/>
              <a:t> diagnostikas metožu lietošanā perinatālajā diagnostikā);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saņemts sertifikāts (</a:t>
            </a:r>
            <a:r>
              <a:rPr lang="lv-LV" sz="4800" i="1" dirty="0" err="1"/>
              <a:t>Fetal</a:t>
            </a:r>
            <a:r>
              <a:rPr lang="lv-LV" sz="4800" i="1" dirty="0"/>
              <a:t> </a:t>
            </a:r>
            <a:r>
              <a:rPr lang="lv-LV" sz="4800" i="1" dirty="0" err="1"/>
              <a:t>Medicine</a:t>
            </a:r>
            <a:r>
              <a:rPr lang="lv-LV" sz="4800" i="1" dirty="0"/>
              <a:t> </a:t>
            </a:r>
            <a:r>
              <a:rPr lang="lv-LV" sz="4800" i="1" dirty="0" err="1"/>
              <a:t>Foundation</a:t>
            </a:r>
            <a:r>
              <a:rPr lang="lv-LV" sz="4800" dirty="0"/>
              <a:t>) par apgūtu teorētisko kursu augļa I trimestra ultrasonogrāfijas izmeklēšanā;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ārstniecības iestādes vadītājs ir apliecinājis, ka speciālists (speciālisti) un ārstniecības iestāde ir gatavi veikt valsts apmaksātus I trimestra </a:t>
            </a:r>
            <a:r>
              <a:rPr lang="lv-LV" sz="4800" dirty="0" err="1"/>
              <a:t>ultrasonogrāfiskos</a:t>
            </a:r>
            <a:r>
              <a:rPr lang="lv-LV" sz="4800" dirty="0"/>
              <a:t> izmeklējumus grūtniecēm un lietot </a:t>
            </a:r>
            <a:r>
              <a:rPr lang="lv-LV" sz="4800" dirty="0" err="1"/>
              <a:t>invazīvās</a:t>
            </a:r>
            <a:r>
              <a:rPr lang="lv-LV" sz="4800" dirty="0"/>
              <a:t> diagnostikas metodes;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izmeklējuma dokumentēšanai izmanto augļa ultrasonogrāfijas protokolu atbilstoši normatīvajiem aktiem par medicīniskās dokumentācijas lietvedību (protokolu aizpilda divos eksemplāros, no kuriem vienu pievieno mātes pasei kopā ar kakla krokas attēla/mērījuma izdruku);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ultrasonogrāfijas aparāts nav vecāks par septiņiem gadiem un atbilst šādām prasībām:</a:t>
            </a:r>
          </a:p>
          <a:p>
            <a:r>
              <a:rPr lang="lv-LV" sz="4800" dirty="0" smtClean="0"/>
              <a:t>abdominālā </a:t>
            </a:r>
            <a:r>
              <a:rPr lang="lv-LV" sz="4800" dirty="0"/>
              <a:t>zonde ar frekvenci, ne mazāku kā 5 </a:t>
            </a:r>
            <a:r>
              <a:rPr lang="lv-LV" sz="4800" dirty="0" err="1"/>
              <a:t>MHz</a:t>
            </a:r>
            <a:r>
              <a:rPr lang="lv-LV" sz="4800" dirty="0"/>
              <a:t>;</a:t>
            </a:r>
          </a:p>
          <a:p>
            <a:r>
              <a:rPr lang="lv-LV" sz="4800" dirty="0" err="1" smtClean="0"/>
              <a:t>vaginālā</a:t>
            </a:r>
            <a:r>
              <a:rPr lang="lv-LV" sz="4800" dirty="0" smtClean="0"/>
              <a:t> </a:t>
            </a:r>
            <a:r>
              <a:rPr lang="lv-LV" sz="4800" dirty="0"/>
              <a:t>zonde ar frekvenci, ne mazāku kā 7 </a:t>
            </a:r>
            <a:r>
              <a:rPr lang="lv-LV" sz="4800" dirty="0" err="1"/>
              <a:t>MHz</a:t>
            </a:r>
            <a:r>
              <a:rPr lang="lv-LV" sz="4800" dirty="0"/>
              <a:t>;</a:t>
            </a:r>
          </a:p>
          <a:p>
            <a:r>
              <a:rPr lang="lv-LV" sz="4800" dirty="0" smtClean="0"/>
              <a:t>ir </a:t>
            </a:r>
            <a:r>
              <a:rPr lang="lv-LV" sz="4800" dirty="0"/>
              <a:t>tālummaiņas (</a:t>
            </a:r>
            <a:r>
              <a:rPr lang="lv-LV" sz="4800" i="1" dirty="0" err="1"/>
              <a:t>zoom</a:t>
            </a:r>
            <a:r>
              <a:rPr lang="lv-LV" sz="4800" dirty="0"/>
              <a:t>) iespēja;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ir iespēja atkārtot iepriekš veiktu darbību (</a:t>
            </a:r>
            <a:r>
              <a:rPr lang="lv-LV" sz="4800" i="1" dirty="0" err="1"/>
              <a:t>cineloop</a:t>
            </a:r>
            <a:r>
              <a:rPr lang="lv-LV" sz="4800" dirty="0"/>
              <a:t> funkcija);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mazākais mērījuma solis ne lielāks kā 0,1 mm;</a:t>
            </a:r>
          </a:p>
          <a:p>
            <a:r>
              <a:rPr lang="lv-LV" sz="4800" dirty="0" smtClean="0"/>
              <a:t> </a:t>
            </a:r>
            <a:r>
              <a:rPr lang="lv-LV" sz="4800" dirty="0"/>
              <a:t>ir krāsu un (vai) spēka </a:t>
            </a:r>
            <a:r>
              <a:rPr lang="lv-LV" sz="4800" dirty="0" err="1"/>
              <a:t>doplera</a:t>
            </a:r>
            <a:r>
              <a:rPr lang="lv-LV" sz="4800" dirty="0"/>
              <a:t> funkcija;</a:t>
            </a:r>
          </a:p>
          <a:p>
            <a:r>
              <a:rPr lang="lv-LV" sz="4800" dirty="0" smtClean="0"/>
              <a:t>ir </a:t>
            </a:r>
            <a:r>
              <a:rPr lang="lv-LV" sz="4800" dirty="0"/>
              <a:t>dzemdniecības un ginekoloģijas un I trimestra </a:t>
            </a:r>
            <a:r>
              <a:rPr lang="lv-LV" sz="4800" dirty="0" err="1"/>
              <a:t>skrīninga</a:t>
            </a:r>
            <a:r>
              <a:rPr lang="lv-LV" sz="4800" dirty="0"/>
              <a:t> programmatūra un augļa </a:t>
            </a:r>
            <a:r>
              <a:rPr lang="lv-LV" sz="4800" dirty="0" err="1"/>
              <a:t>ehokardioskopijas</a:t>
            </a:r>
            <a:r>
              <a:rPr lang="lv-LV" sz="4800" dirty="0"/>
              <a:t> </a:t>
            </a:r>
            <a:r>
              <a:rPr lang="lv-LV" sz="4800" dirty="0" smtClean="0"/>
              <a:t>programmatūra</a:t>
            </a:r>
            <a:endParaRPr lang="lv-LV" sz="4800" dirty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b="1" dirty="0" smtClean="0"/>
              <a:t>Kā iegūt kompetences sertifikātu?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229600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3200" dirty="0" smtClean="0"/>
              <a:t>Apmeklējiet bezmaksas interneta pamata kursu  ‘’Ultrasonogrāfija 11-13 grūtniecības nedēļās’’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e</a:t>
            </a:r>
            <a:r>
              <a:rPr lang="lv-LV" sz="3200" dirty="0" smtClean="0"/>
              <a:t>jiet uz </a:t>
            </a:r>
            <a:r>
              <a:rPr lang="lv-LV" sz="3200" dirty="0" smtClean="0">
                <a:solidFill>
                  <a:srgbClr val="002060"/>
                </a:solidFill>
                <a:hlinkClick r:id="rId2"/>
              </a:rPr>
              <a:t>www.fetalmedicine.com/</a:t>
            </a:r>
            <a:r>
              <a:rPr lang="lv-LV" sz="3200" dirty="0" err="1" smtClean="0">
                <a:solidFill>
                  <a:srgbClr val="002060"/>
                </a:solidFill>
                <a:hlinkClick r:id="rId2"/>
              </a:rPr>
              <a:t>fmf</a:t>
            </a:r>
            <a:endParaRPr lang="lv-LV" sz="32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i</a:t>
            </a:r>
            <a:r>
              <a:rPr lang="lv-LV" sz="3200" dirty="0" smtClean="0"/>
              <a:t>zvēlieties </a:t>
            </a:r>
            <a:r>
              <a:rPr lang="lv-LV" sz="3200" dirty="0" smtClean="0">
                <a:solidFill>
                  <a:srgbClr val="0070C0"/>
                </a:solidFill>
              </a:rPr>
              <a:t>‘’</a:t>
            </a:r>
            <a:r>
              <a:rPr lang="lv-LV" sz="3200" dirty="0" err="1" smtClean="0">
                <a:solidFill>
                  <a:srgbClr val="0070C0"/>
                </a:solidFill>
              </a:rPr>
              <a:t>Online</a:t>
            </a:r>
            <a:r>
              <a:rPr lang="lv-LV" sz="3200" dirty="0" smtClean="0">
                <a:solidFill>
                  <a:srgbClr val="0070C0"/>
                </a:solidFill>
              </a:rPr>
              <a:t> </a:t>
            </a:r>
            <a:r>
              <a:rPr lang="lv-LV" sz="3200" dirty="0" err="1" smtClean="0">
                <a:solidFill>
                  <a:srgbClr val="0070C0"/>
                </a:solidFill>
              </a:rPr>
              <a:t>education</a:t>
            </a:r>
            <a:r>
              <a:rPr lang="lv-LV" sz="3200" dirty="0" smtClean="0">
                <a:solidFill>
                  <a:srgbClr val="0070C0"/>
                </a:solidFill>
              </a:rPr>
              <a:t> – </a:t>
            </a:r>
            <a:r>
              <a:rPr lang="lv-LV" sz="3200" dirty="0" err="1" smtClean="0">
                <a:solidFill>
                  <a:srgbClr val="0070C0"/>
                </a:solidFill>
              </a:rPr>
              <a:t>The</a:t>
            </a:r>
            <a:r>
              <a:rPr lang="lv-LV" sz="3200" dirty="0" smtClean="0">
                <a:solidFill>
                  <a:srgbClr val="0070C0"/>
                </a:solidFill>
              </a:rPr>
              <a:t> 11-13 </a:t>
            </a:r>
            <a:r>
              <a:rPr lang="lv-LV" sz="3200" dirty="0" err="1" smtClean="0">
                <a:solidFill>
                  <a:srgbClr val="0070C0"/>
                </a:solidFill>
              </a:rPr>
              <a:t>Weeks</a:t>
            </a:r>
            <a:r>
              <a:rPr lang="lv-LV" sz="3200" dirty="0" smtClean="0">
                <a:solidFill>
                  <a:srgbClr val="0070C0"/>
                </a:solidFill>
              </a:rPr>
              <a:t> </a:t>
            </a:r>
            <a:r>
              <a:rPr lang="lv-LV" sz="3200" dirty="0" err="1" smtClean="0">
                <a:solidFill>
                  <a:srgbClr val="0070C0"/>
                </a:solidFill>
              </a:rPr>
              <a:t>Scan</a:t>
            </a:r>
            <a:r>
              <a:rPr lang="lv-LV" sz="3200" dirty="0" smtClean="0">
                <a:solidFill>
                  <a:srgbClr val="0070C0"/>
                </a:solidFill>
              </a:rPr>
              <a:t>’’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smtClean="0"/>
              <a:t>uzspiediet </a:t>
            </a:r>
            <a:r>
              <a:rPr lang="lv-LV" sz="3200" dirty="0" smtClean="0"/>
              <a:t>uz </a:t>
            </a:r>
            <a:r>
              <a:rPr lang="lv-LV" sz="3200" dirty="0" smtClean="0">
                <a:solidFill>
                  <a:srgbClr val="0070C0"/>
                </a:solidFill>
              </a:rPr>
              <a:t>‘’</a:t>
            </a:r>
            <a:r>
              <a:rPr lang="lv-LV" sz="3200" dirty="0" err="1" smtClean="0">
                <a:solidFill>
                  <a:srgbClr val="0070C0"/>
                </a:solidFill>
              </a:rPr>
              <a:t>Medical</a:t>
            </a:r>
            <a:r>
              <a:rPr lang="lv-LV" sz="3200" dirty="0" smtClean="0">
                <a:solidFill>
                  <a:srgbClr val="0070C0"/>
                </a:solidFill>
              </a:rPr>
              <a:t> </a:t>
            </a:r>
            <a:r>
              <a:rPr lang="lv-LV" sz="3200" dirty="0" err="1" smtClean="0">
                <a:solidFill>
                  <a:srgbClr val="0070C0"/>
                </a:solidFill>
              </a:rPr>
              <a:t>Practitioners</a:t>
            </a:r>
            <a:r>
              <a:rPr lang="lv-LV" sz="3200" dirty="0" smtClean="0">
                <a:solidFill>
                  <a:srgbClr val="0070C0"/>
                </a:solidFill>
              </a:rPr>
              <a:t>’’ </a:t>
            </a:r>
            <a:r>
              <a:rPr lang="lv-LV" sz="3200" dirty="0" smtClean="0"/>
              <a:t>un izlasiet teorētisko kursu</a:t>
            </a:r>
            <a:endParaRPr lang="lv-LV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 smtClean="0"/>
              <a:t>Kā iegūt kompetences sertifikātu?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lv-LV" dirty="0" smtClean="0"/>
              <a:t>2</a:t>
            </a:r>
            <a:r>
              <a:rPr lang="lv-LV" sz="3200" dirty="0" smtClean="0"/>
              <a:t>. Kompetences sertifikāts skausta krokas mērīšanai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 smtClean="0"/>
              <a:t>ejiet uz </a:t>
            </a:r>
            <a:r>
              <a:rPr lang="lv-LV" sz="3200" dirty="0" smtClean="0">
                <a:hlinkClick r:id="rId2"/>
              </a:rPr>
              <a:t>www.fetalmedicine.com/</a:t>
            </a:r>
            <a:r>
              <a:rPr lang="lv-LV" sz="3200" dirty="0" err="1" smtClean="0">
                <a:hlinkClick r:id="rId2"/>
              </a:rPr>
              <a:t>fmf</a:t>
            </a:r>
            <a:endParaRPr lang="lv-LV" sz="3200" dirty="0" smtClean="0"/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p</a:t>
            </a:r>
            <a:r>
              <a:rPr lang="lv-LV" sz="3200" dirty="0" smtClean="0"/>
              <a:t>iesakieties ar savu lietotājvārdu un paroli, lai ieietu Jūsu </a:t>
            </a:r>
            <a:r>
              <a:rPr lang="lv-LV" sz="3200" dirty="0" smtClean="0">
                <a:solidFill>
                  <a:srgbClr val="0070C0"/>
                </a:solidFill>
              </a:rPr>
              <a:t>FMF</a:t>
            </a:r>
            <a:r>
              <a:rPr lang="lv-LV" sz="3200" dirty="0" smtClean="0"/>
              <a:t> lapas kontā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e</a:t>
            </a:r>
            <a:r>
              <a:rPr lang="lv-LV" sz="3200" dirty="0" smtClean="0"/>
              <a:t>jiet uz sekciju </a:t>
            </a:r>
            <a:r>
              <a:rPr lang="lv-LV" sz="3200" dirty="0" smtClean="0">
                <a:solidFill>
                  <a:srgbClr val="0070C0"/>
                </a:solidFill>
              </a:rPr>
              <a:t>‘’</a:t>
            </a:r>
            <a:r>
              <a:rPr lang="lv-LV" sz="3200" dirty="0" err="1" smtClean="0">
                <a:solidFill>
                  <a:srgbClr val="0070C0"/>
                </a:solidFill>
              </a:rPr>
              <a:t>Audit</a:t>
            </a:r>
            <a:r>
              <a:rPr lang="lv-LV" sz="3200" dirty="0" smtClean="0">
                <a:solidFill>
                  <a:srgbClr val="0070C0"/>
                </a:solidFill>
              </a:rPr>
              <a:t>/ </a:t>
            </a:r>
            <a:r>
              <a:rPr lang="lv-LV" sz="3200" dirty="0" err="1" smtClean="0">
                <a:solidFill>
                  <a:srgbClr val="0070C0"/>
                </a:solidFill>
              </a:rPr>
              <a:t>Licensing</a:t>
            </a:r>
            <a:r>
              <a:rPr lang="lv-LV" sz="3200" dirty="0" smtClean="0">
                <a:solidFill>
                  <a:srgbClr val="0070C0"/>
                </a:solidFill>
              </a:rPr>
              <a:t>’’ </a:t>
            </a:r>
            <a:r>
              <a:rPr lang="lv-LV" sz="3200" dirty="0" smtClean="0"/>
              <a:t>un augšupielādējiet Jūsu attēlus </a:t>
            </a:r>
            <a:endParaRPr lang="lv-LV" sz="3200" dirty="0"/>
          </a:p>
          <a:p>
            <a:pPr marL="514350" indent="-514350">
              <a:buFont typeface="+mj-lt"/>
              <a:buAutoNum type="alphaLcParenR"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 smtClean="0"/>
              <a:t>Kā iegūt kompetences sertifikātu?</a:t>
            </a:r>
            <a:endParaRPr lang="lv-LV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9377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v-LV" sz="3200" dirty="0" smtClean="0"/>
              <a:t>Kompetences sertifikāts deguna kaula, </a:t>
            </a:r>
            <a:r>
              <a:rPr lang="lv-LV" sz="3200" dirty="0" err="1" smtClean="0"/>
              <a:t>ductus</a:t>
            </a:r>
            <a:r>
              <a:rPr lang="lv-LV" sz="3200" dirty="0" smtClean="0"/>
              <a:t> </a:t>
            </a:r>
            <a:r>
              <a:rPr lang="lv-LV" sz="3200" dirty="0" err="1" smtClean="0"/>
              <a:t>venosus</a:t>
            </a:r>
            <a:r>
              <a:rPr lang="lv-LV" sz="3200" dirty="0" smtClean="0"/>
              <a:t> un </a:t>
            </a:r>
            <a:r>
              <a:rPr lang="lv-LV" sz="3200" dirty="0" err="1" smtClean="0"/>
              <a:t>trikuspidālās</a:t>
            </a:r>
            <a:r>
              <a:rPr lang="lv-LV" sz="3200" dirty="0" smtClean="0"/>
              <a:t> </a:t>
            </a:r>
            <a:r>
              <a:rPr lang="lv-LV" sz="3200" dirty="0" err="1" smtClean="0"/>
              <a:t>vārstules</a:t>
            </a:r>
            <a:r>
              <a:rPr lang="lv-LV" sz="3200" dirty="0" smtClean="0"/>
              <a:t> plūsmas novērtējumam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e</a:t>
            </a:r>
            <a:r>
              <a:rPr lang="lv-LV" sz="3200" dirty="0" smtClean="0"/>
              <a:t>jiet uz Jūsu </a:t>
            </a:r>
            <a:r>
              <a:rPr lang="lv-LV" sz="3200" dirty="0" smtClean="0">
                <a:solidFill>
                  <a:srgbClr val="0070C0"/>
                </a:solidFill>
              </a:rPr>
              <a:t>FMF</a:t>
            </a:r>
            <a:r>
              <a:rPr lang="lv-LV" sz="3200" dirty="0" smtClean="0"/>
              <a:t> lapas kontu sekcijā </a:t>
            </a:r>
            <a:r>
              <a:rPr lang="lv-LV" sz="3200" dirty="0" smtClean="0">
                <a:solidFill>
                  <a:srgbClr val="0070C0"/>
                </a:solidFill>
              </a:rPr>
              <a:t>‘’</a:t>
            </a:r>
            <a:r>
              <a:rPr lang="lv-LV" sz="3200" dirty="0" err="1" smtClean="0">
                <a:solidFill>
                  <a:srgbClr val="0070C0"/>
                </a:solidFill>
              </a:rPr>
              <a:t>Audit</a:t>
            </a:r>
            <a:r>
              <a:rPr lang="lv-LV" sz="3200" dirty="0" smtClean="0">
                <a:solidFill>
                  <a:srgbClr val="0070C0"/>
                </a:solidFill>
              </a:rPr>
              <a:t>/ </a:t>
            </a:r>
            <a:r>
              <a:rPr lang="lv-LV" sz="3200" dirty="0" err="1" smtClean="0">
                <a:solidFill>
                  <a:srgbClr val="0070C0"/>
                </a:solidFill>
              </a:rPr>
              <a:t>Licensing</a:t>
            </a:r>
            <a:r>
              <a:rPr lang="lv-LV" sz="3200" dirty="0" smtClean="0">
                <a:solidFill>
                  <a:srgbClr val="0070C0"/>
                </a:solidFill>
              </a:rPr>
              <a:t>’’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i</a:t>
            </a:r>
            <a:r>
              <a:rPr lang="lv-LV" sz="3200" dirty="0" smtClean="0"/>
              <a:t>zpildiet tiešsaistes testu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a</a:t>
            </a:r>
            <a:r>
              <a:rPr lang="lv-LV" sz="3200" dirty="0" smtClean="0"/>
              <a:t>ugšupielādējiet 3 attēlus</a:t>
            </a:r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 smtClean="0"/>
              <a:t>Kā iegūt kompetences sertifikātu?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920240"/>
            <a:ext cx="8229600" cy="4937760"/>
          </a:xfrm>
        </p:spPr>
        <p:txBody>
          <a:bodyPr/>
          <a:lstStyle/>
          <a:p>
            <a:pPr marL="514350" indent="-514350">
              <a:buNone/>
            </a:pPr>
            <a:r>
              <a:rPr lang="lv-LV" sz="3200" dirty="0" smtClean="0"/>
              <a:t>2. Kompetences sertifikāts dzemdes artērijas PI mērīšanā </a:t>
            </a:r>
          </a:p>
          <a:p>
            <a:pPr marL="514350" indent="-514350">
              <a:buNone/>
            </a:pPr>
            <a:endParaRPr lang="lv-LV" sz="3200" dirty="0" smtClean="0"/>
          </a:p>
          <a:p>
            <a:pPr marL="514350" indent="-514350">
              <a:buFont typeface="+mj-lt"/>
              <a:buAutoNum type="alphaLcParenR"/>
            </a:pPr>
            <a:r>
              <a:rPr lang="lv-LV" sz="3200" dirty="0" smtClean="0"/>
              <a:t>ejiet uz Jūsu </a:t>
            </a:r>
            <a:r>
              <a:rPr lang="lv-LV" sz="3200" dirty="0" smtClean="0">
                <a:solidFill>
                  <a:srgbClr val="0070C0"/>
                </a:solidFill>
              </a:rPr>
              <a:t>FMF</a:t>
            </a:r>
            <a:r>
              <a:rPr lang="lv-LV" sz="3200" dirty="0" smtClean="0"/>
              <a:t> lapas kontu, sekcijā </a:t>
            </a:r>
            <a:r>
              <a:rPr lang="lv-LV" sz="3200" dirty="0" smtClean="0">
                <a:solidFill>
                  <a:srgbClr val="0070C0"/>
                </a:solidFill>
              </a:rPr>
              <a:t>‘’</a:t>
            </a:r>
            <a:r>
              <a:rPr lang="lv-LV" sz="3200" dirty="0" err="1" smtClean="0">
                <a:solidFill>
                  <a:srgbClr val="0070C0"/>
                </a:solidFill>
              </a:rPr>
              <a:t>Audit</a:t>
            </a:r>
            <a:r>
              <a:rPr lang="lv-LV" sz="3200" dirty="0" smtClean="0">
                <a:solidFill>
                  <a:srgbClr val="0070C0"/>
                </a:solidFill>
              </a:rPr>
              <a:t>/ </a:t>
            </a:r>
            <a:r>
              <a:rPr lang="lv-LV" sz="3200" dirty="0" err="1" smtClean="0">
                <a:solidFill>
                  <a:srgbClr val="0070C0"/>
                </a:solidFill>
              </a:rPr>
              <a:t>Licensing</a:t>
            </a:r>
            <a:r>
              <a:rPr lang="lv-LV" sz="3200" dirty="0" smtClean="0">
                <a:solidFill>
                  <a:srgbClr val="0070C0"/>
                </a:solidFill>
              </a:rPr>
              <a:t>’’</a:t>
            </a:r>
          </a:p>
          <a:p>
            <a:pPr marL="514350" indent="-514350">
              <a:buFont typeface="+mj-lt"/>
              <a:buAutoNum type="alphaLcParenR"/>
            </a:pPr>
            <a:r>
              <a:rPr lang="lv-LV" sz="3200" dirty="0"/>
              <a:t>a</a:t>
            </a:r>
            <a:r>
              <a:rPr lang="lv-LV" sz="3200" dirty="0" smtClean="0"/>
              <a:t>ugšupielādējiet 3 attēlus</a:t>
            </a:r>
          </a:p>
          <a:p>
            <a:pPr marL="514350" indent="-514350">
              <a:buFont typeface="+mj-lt"/>
              <a:buAutoNum type="alphaLcParenR"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SKAUSTA KROKA</a:t>
            </a:r>
            <a:endParaRPr lang="lv-LV" dirty="0"/>
          </a:p>
        </p:txBody>
      </p:sp>
      <p:pic>
        <p:nvPicPr>
          <p:cNvPr id="12" name="Content Placeholder 11" descr="image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85926"/>
            <a:ext cx="4166366" cy="3286148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43438" y="1714488"/>
            <a:ext cx="4041648" cy="4937760"/>
          </a:xfrm>
        </p:spPr>
        <p:txBody>
          <a:bodyPr>
            <a:normAutofit/>
          </a:bodyPr>
          <a:lstStyle/>
          <a:p>
            <a:r>
              <a:rPr lang="lv-LV" dirty="0" smtClean="0"/>
              <a:t>Palielinājums -  tikai galva un krūškurvis</a:t>
            </a:r>
          </a:p>
          <a:p>
            <a:r>
              <a:rPr lang="lv-LV" dirty="0" err="1" smtClean="0"/>
              <a:t>Sagitāls</a:t>
            </a:r>
            <a:r>
              <a:rPr lang="lv-LV" dirty="0" smtClean="0"/>
              <a:t> griezums</a:t>
            </a:r>
          </a:p>
          <a:p>
            <a:r>
              <a:rPr lang="lv-LV" dirty="0" smtClean="0"/>
              <a:t>Auglis neitrālā pozīcijā</a:t>
            </a:r>
          </a:p>
          <a:p>
            <a:r>
              <a:rPr lang="lv-LV" dirty="0" err="1" smtClean="0"/>
              <a:t>Marķeris</a:t>
            </a:r>
            <a:r>
              <a:rPr lang="lv-LV" dirty="0" smtClean="0"/>
              <a:t> ‘’iekšējā līnija – iekšējā līnija’’</a:t>
            </a:r>
          </a:p>
          <a:p>
            <a:r>
              <a:rPr lang="lv-LV" dirty="0" smtClean="0"/>
              <a:t>Mērījums platākajā daļā</a:t>
            </a:r>
            <a:endParaRPr lang="lv-LV" dirty="0"/>
          </a:p>
          <a:p>
            <a:r>
              <a:rPr lang="lv-LV" dirty="0" smtClean="0"/>
              <a:t>Plāna pakauša membrāna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DEGUNA KAULS</a:t>
            </a:r>
            <a:endParaRPr lang="lv-LV" dirty="0"/>
          </a:p>
        </p:txBody>
      </p:sp>
      <p:pic>
        <p:nvPicPr>
          <p:cNvPr id="5" name="Content Placeholder 4" descr="image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3652866" cy="452457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920240"/>
            <a:ext cx="4041648" cy="4937760"/>
          </a:xfrm>
        </p:spPr>
        <p:txBody>
          <a:bodyPr>
            <a:normAutofit/>
          </a:bodyPr>
          <a:lstStyle/>
          <a:p>
            <a:r>
              <a:rPr lang="lv-LV" dirty="0" smtClean="0"/>
              <a:t>Palielinājums – tikai galva un krūškurvis</a:t>
            </a:r>
          </a:p>
          <a:p>
            <a:r>
              <a:rPr lang="lv-LV" dirty="0" err="1" smtClean="0"/>
              <a:t>Sagitāls</a:t>
            </a:r>
            <a:r>
              <a:rPr lang="lv-LV" dirty="0" smtClean="0"/>
              <a:t> griezums</a:t>
            </a:r>
          </a:p>
          <a:p>
            <a:r>
              <a:rPr lang="lv-LV" dirty="0" smtClean="0"/>
              <a:t>Zonde paralēli degunam</a:t>
            </a:r>
          </a:p>
          <a:p>
            <a:r>
              <a:rPr lang="lv-LV" dirty="0" smtClean="0"/>
              <a:t>Deguna kaulam jābūt spilgtākam kā ādai</a:t>
            </a:r>
          </a:p>
          <a:p>
            <a:r>
              <a:rPr lang="lv-LV" dirty="0" smtClean="0"/>
              <a:t>Deguna kauls ir vai  iztrūkst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DUCTUS VENOSUS PLŪSMA</a:t>
            </a:r>
            <a:endParaRPr lang="lv-LV" dirty="0"/>
          </a:p>
        </p:txBody>
      </p:sp>
      <p:pic>
        <p:nvPicPr>
          <p:cNvPr id="5" name="Content Placeholder 4" descr="image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4041886" cy="307183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643050"/>
            <a:ext cx="4038600" cy="4525963"/>
          </a:xfrm>
        </p:spPr>
        <p:txBody>
          <a:bodyPr>
            <a:normAutofit/>
          </a:bodyPr>
          <a:lstStyle/>
          <a:p>
            <a:r>
              <a:rPr lang="lv-LV" dirty="0" smtClean="0"/>
              <a:t>Palielinājums – tikai krūškurvis un vēders</a:t>
            </a:r>
          </a:p>
          <a:p>
            <a:r>
              <a:rPr lang="lv-LV" dirty="0" err="1" smtClean="0"/>
              <a:t>Sagitāls</a:t>
            </a:r>
            <a:r>
              <a:rPr lang="lv-LV" dirty="0" smtClean="0"/>
              <a:t> </a:t>
            </a:r>
            <a:r>
              <a:rPr lang="lv-LV" dirty="0" smtClean="0"/>
              <a:t>griezums</a:t>
            </a:r>
          </a:p>
          <a:p>
            <a:r>
              <a:rPr lang="lv-LV" dirty="0" smtClean="0"/>
              <a:t>Mērījuma vārti 0,5 - 1,0 mm</a:t>
            </a:r>
          </a:p>
          <a:p>
            <a:r>
              <a:rPr lang="lv-LV" dirty="0" err="1" smtClean="0"/>
              <a:t>Insonācijas</a:t>
            </a:r>
            <a:r>
              <a:rPr lang="lv-LV" dirty="0" smtClean="0"/>
              <a:t> leņķis &lt; 30°</a:t>
            </a:r>
          </a:p>
          <a:p>
            <a:r>
              <a:rPr lang="lv-LV" dirty="0" smtClean="0"/>
              <a:t>Zems filtrs: 50-70 Hz</a:t>
            </a:r>
          </a:p>
          <a:p>
            <a:r>
              <a:rPr lang="lv-LV" dirty="0" smtClean="0"/>
              <a:t>Augsts līknes ātrums </a:t>
            </a:r>
          </a:p>
          <a:p>
            <a:r>
              <a:rPr lang="lv-LV" dirty="0" smtClean="0"/>
              <a:t>Normāla vai reversa plūsma</a:t>
            </a:r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</TotalTime>
  <Words>581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Eksperta līmenis I trimestra ultrasonogrāfijā</vt:lpstr>
      <vt:lpstr>5.pielikums Ministru kabineta 2006.gada 25.jūlija noteikumiem Nr.611</vt:lpstr>
      <vt:lpstr>Kā iegūt kompetences sertifikātu?</vt:lpstr>
      <vt:lpstr>Kā iegūt kompetences sertifikātu?</vt:lpstr>
      <vt:lpstr>Kā iegūt kompetences sertifikātu?</vt:lpstr>
      <vt:lpstr>Kā iegūt kompetences sertifikātu?</vt:lpstr>
      <vt:lpstr>SKAUSTA KROKA</vt:lpstr>
      <vt:lpstr>DEGUNA KAULS</vt:lpstr>
      <vt:lpstr>DUCTUS VENOSUS PLŪSMA</vt:lpstr>
      <vt:lpstr>TRIKUSPIDĀLĀS VĀRSTULES PLŪSMA</vt:lpstr>
      <vt:lpstr>DZEMDES ARTĒRIJA</vt:lpstr>
      <vt:lpstr>Paldies par uzmanību!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2013-05-12T13:26:21Z</dcterms:created>
  <dcterms:modified xsi:type="dcterms:W3CDTF">2013-05-17T08:23:12Z</dcterms:modified>
</cp:coreProperties>
</file>