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00" r:id="rId3"/>
    <p:sldId id="298" r:id="rId4"/>
    <p:sldId id="325" r:id="rId5"/>
    <p:sldId id="332" r:id="rId6"/>
    <p:sldId id="329" r:id="rId7"/>
    <p:sldId id="305" r:id="rId8"/>
    <p:sldId id="301" r:id="rId9"/>
    <p:sldId id="303" r:id="rId10"/>
    <p:sldId id="304" r:id="rId11"/>
    <p:sldId id="302" r:id="rId12"/>
    <p:sldId id="331" r:id="rId13"/>
    <p:sldId id="307" r:id="rId14"/>
    <p:sldId id="323" r:id="rId15"/>
    <p:sldId id="313" r:id="rId16"/>
    <p:sldId id="324" r:id="rId17"/>
    <p:sldId id="327" r:id="rId18"/>
    <p:sldId id="309" r:id="rId19"/>
    <p:sldId id="310" r:id="rId20"/>
    <p:sldId id="326" r:id="rId21"/>
    <p:sldId id="312" r:id="rId22"/>
    <p:sldId id="314" r:id="rId23"/>
    <p:sldId id="315" r:id="rId24"/>
    <p:sldId id="316" r:id="rId25"/>
    <p:sldId id="317" r:id="rId26"/>
    <p:sldId id="328" r:id="rId27"/>
    <p:sldId id="318" r:id="rId28"/>
    <p:sldId id="319" r:id="rId29"/>
    <p:sldId id="306" r:id="rId30"/>
    <p:sldId id="311" r:id="rId31"/>
    <p:sldId id="322" r:id="rId32"/>
    <p:sldId id="330" r:id="rId33"/>
    <p:sldId id="320" r:id="rId34"/>
    <p:sldId id="321" r:id="rId35"/>
    <p:sldId id="285" r:id="rId36"/>
  </p:sldIdLst>
  <p:sldSz cx="12192000" cy="6858000"/>
  <p:notesSz cx="6858000" cy="9144000"/>
  <p:embeddedFontLst>
    <p:embeddedFont>
      <p:font typeface="Open Sans" panose="020B0604020202020204" charset="0"/>
      <p:regular r:id="rId38"/>
      <p:bold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MwBcYgLEL5kVBgl7Y2cHGXEmL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438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94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>
            <a:spLocks noGrp="1"/>
          </p:cNvSpPr>
          <p:nvPr>
            <p:ph type="ctrTitle"/>
          </p:nvPr>
        </p:nvSpPr>
        <p:spPr>
          <a:xfrm>
            <a:off x="324854" y="1536191"/>
            <a:ext cx="7119438" cy="258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B31F"/>
              </a:buClr>
              <a:buSzPts val="4800"/>
              <a:buFont typeface="Open Sans"/>
              <a:buNone/>
              <a:defRPr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subTitle" idx="1"/>
          </p:nvPr>
        </p:nvSpPr>
        <p:spPr>
          <a:xfrm>
            <a:off x="344864" y="4335332"/>
            <a:ext cx="6825957" cy="124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17" name="Google Shape;1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5062" y="0"/>
            <a:ext cx="3364992" cy="153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4516" y="3997"/>
            <a:ext cx="4582696" cy="685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14015" y="3702920"/>
            <a:ext cx="2109537" cy="31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328273" y="1272422"/>
            <a:ext cx="1122543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B31F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328274" y="4589463"/>
            <a:ext cx="946118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s_tabulas">
  <p:cSld name="teksts_tabula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343332" y="365125"/>
            <a:ext cx="112318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B31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1"/>
          </p:nvPr>
        </p:nvSpPr>
        <p:spPr>
          <a:xfrm>
            <a:off x="334624" y="1825625"/>
            <a:ext cx="11240604" cy="170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2"/>
          </p:nvPr>
        </p:nvSpPr>
        <p:spPr>
          <a:xfrm>
            <a:off x="334629" y="3544533"/>
            <a:ext cx="9579385" cy="235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14015" y="3702920"/>
            <a:ext cx="2109537" cy="315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14015" y="3702920"/>
            <a:ext cx="2109537" cy="31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6"/>
          <p:cNvSpPr txBox="1">
            <a:spLocks noGrp="1"/>
          </p:cNvSpPr>
          <p:nvPr>
            <p:ph type="title"/>
          </p:nvPr>
        </p:nvSpPr>
        <p:spPr>
          <a:xfrm>
            <a:off x="354994" y="457200"/>
            <a:ext cx="414808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B31F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4774384" y="441065"/>
            <a:ext cx="6392040" cy="541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2"/>
          </p:nvPr>
        </p:nvSpPr>
        <p:spPr>
          <a:xfrm>
            <a:off x="333478" y="2057400"/>
            <a:ext cx="416959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14015" y="3702920"/>
            <a:ext cx="2109537" cy="31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7"/>
          <p:cNvSpPr txBox="1">
            <a:spLocks noGrp="1"/>
          </p:cNvSpPr>
          <p:nvPr>
            <p:ph type="title"/>
          </p:nvPr>
        </p:nvSpPr>
        <p:spPr>
          <a:xfrm>
            <a:off x="344236" y="457200"/>
            <a:ext cx="416959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B31F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>
            <a:spLocks noGrp="1"/>
          </p:cNvSpPr>
          <p:nvPr>
            <p:ph type="pic" idx="2"/>
          </p:nvPr>
        </p:nvSpPr>
        <p:spPr>
          <a:xfrm>
            <a:off x="4776395" y="486281"/>
            <a:ext cx="5787613" cy="4305527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37"/>
          <p:cNvSpPr txBox="1">
            <a:spLocks noGrp="1"/>
          </p:cNvSpPr>
          <p:nvPr>
            <p:ph type="body" idx="1"/>
          </p:nvPr>
        </p:nvSpPr>
        <p:spPr>
          <a:xfrm>
            <a:off x="344236" y="2057400"/>
            <a:ext cx="416959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14015" y="3702920"/>
            <a:ext cx="2109537" cy="31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0"/>
          <p:cNvSpPr txBox="1">
            <a:spLocks noGrp="1"/>
          </p:cNvSpPr>
          <p:nvPr>
            <p:ph type="title"/>
          </p:nvPr>
        </p:nvSpPr>
        <p:spPr>
          <a:xfrm>
            <a:off x="346075" y="365125"/>
            <a:ext cx="112506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B31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2"/>
          <p:cNvSpPr txBox="1">
            <a:spLocks noGrp="1"/>
          </p:cNvSpPr>
          <p:nvPr>
            <p:ph type="title"/>
          </p:nvPr>
        </p:nvSpPr>
        <p:spPr>
          <a:xfrm>
            <a:off x="343332" y="365125"/>
            <a:ext cx="112318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B31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body" idx="1"/>
          </p:nvPr>
        </p:nvSpPr>
        <p:spPr>
          <a:xfrm rot="5400000">
            <a:off x="3799748" y="-1620033"/>
            <a:ext cx="4351338" cy="1124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92" name="Google Shape;9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22771" y="4039805"/>
            <a:ext cx="2109537" cy="315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3"/>
          <p:cNvSpPr txBox="1">
            <a:spLocks noGrp="1"/>
          </p:cNvSpPr>
          <p:nvPr>
            <p:ph type="title"/>
          </p:nvPr>
        </p:nvSpPr>
        <p:spPr>
          <a:xfrm rot="5400000">
            <a:off x="7897003" y="2494248"/>
            <a:ext cx="5811838" cy="155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B31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body" idx="1"/>
          </p:nvPr>
        </p:nvSpPr>
        <p:spPr>
          <a:xfrm rot="5400000">
            <a:off x="2264050" y="-1326931"/>
            <a:ext cx="5811838" cy="919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99" name="Google Shape;9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22771" y="4039805"/>
            <a:ext cx="2109537" cy="315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343332" y="365125"/>
            <a:ext cx="112318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B31F"/>
              </a:buClr>
              <a:buSzPts val="4000"/>
              <a:buFont typeface="Open Sans"/>
              <a:buNone/>
              <a:defRPr sz="4000" b="1" i="0" u="none" strike="noStrike" cap="none">
                <a:solidFill>
                  <a:srgbClr val="82B3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354090" y="1825625"/>
            <a:ext cx="112426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7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324850" y="2145800"/>
            <a:ext cx="7778100" cy="3091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ts val="5400"/>
            </a:pPr>
            <a:r>
              <a:rPr lang="lv-LV" b="0" dirty="0" smtClean="0"/>
              <a:t/>
            </a:r>
            <a:br>
              <a:rPr lang="lv-LV" b="0" dirty="0" smtClean="0"/>
            </a:br>
            <a:r>
              <a:rPr lang="lv-LV" b="0" dirty="0"/>
              <a:t/>
            </a:r>
            <a:br>
              <a:rPr lang="lv-LV" b="0" dirty="0"/>
            </a:br>
            <a:r>
              <a:rPr lang="lv-LV" b="0" dirty="0" smtClean="0"/>
              <a:t/>
            </a:r>
            <a:br>
              <a:rPr lang="lv-LV" b="0" dirty="0" smtClean="0"/>
            </a:br>
            <a:r>
              <a:rPr lang="lv-LV" b="0" dirty="0"/>
              <a:t/>
            </a:r>
            <a:br>
              <a:rPr lang="lv-LV" b="0" dirty="0"/>
            </a:br>
            <a:r>
              <a:rPr lang="lv-LV" b="0" dirty="0" smtClean="0"/>
              <a:t/>
            </a:r>
            <a:br>
              <a:rPr lang="lv-LV" b="0" dirty="0" smtClean="0"/>
            </a:br>
            <a:r>
              <a:rPr lang="lv-LV" b="0" dirty="0"/>
              <a:t/>
            </a:r>
            <a:br>
              <a:rPr lang="lv-LV" b="0" dirty="0"/>
            </a:br>
            <a:r>
              <a:rPr lang="lv-LV" b="0" dirty="0" smtClean="0"/>
              <a:t/>
            </a:r>
            <a:br>
              <a:rPr lang="lv-LV" b="0" dirty="0" smtClean="0"/>
            </a:br>
            <a:r>
              <a:rPr lang="lv-LV" b="0" dirty="0"/>
              <a:t/>
            </a:r>
            <a:br>
              <a:rPr lang="lv-LV" b="0" dirty="0"/>
            </a:br>
            <a:r>
              <a:rPr lang="lv-LV" b="0" dirty="0" smtClean="0"/>
              <a:t>Neauglība – posms pirms nosūtīšanas uz medicīnisko apaugļošanu</a:t>
            </a:r>
            <a:r>
              <a:rPr lang="lv-LV" b="0" dirty="0"/>
              <a:t/>
            </a:r>
            <a:br>
              <a:rPr lang="lv-LV" b="0" dirty="0"/>
            </a:br>
            <a:r>
              <a:rPr lang="lv-LV" b="0" dirty="0"/>
              <a:t/>
            </a:r>
            <a:br>
              <a:rPr lang="lv-LV" b="0" dirty="0"/>
            </a:br>
            <a:endParaRPr sz="4200" dirty="0"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324850" y="5397513"/>
            <a:ext cx="7186293" cy="124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/>
            <a:r>
              <a:rPr lang="lv-LV" dirty="0" smtClean="0"/>
              <a:t>Katrīna </a:t>
            </a:r>
            <a:r>
              <a:rPr lang="lv-LV" dirty="0"/>
              <a:t>Zaļkalniņa</a:t>
            </a:r>
          </a:p>
          <a:p>
            <a:pPr marL="0" lvl="0" indent="0"/>
            <a:r>
              <a:rPr lang="lv-LV" dirty="0" smtClean="0"/>
              <a:t>Ginekoloģe, </a:t>
            </a:r>
            <a:r>
              <a:rPr lang="lv-LV" dirty="0"/>
              <a:t>dzemdību </a:t>
            </a:r>
            <a:r>
              <a:rPr lang="lv-LV" dirty="0" smtClean="0"/>
              <a:t>speciāliste</a:t>
            </a:r>
            <a:endParaRPr lang="lv-LV" dirty="0"/>
          </a:p>
          <a:p>
            <a:pPr marL="0" lvl="0" indent="0" algn="r"/>
            <a:r>
              <a:rPr lang="lv-LV" dirty="0" smtClean="0"/>
              <a:t>Rīga, 22.11.2024.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4" y="609599"/>
            <a:ext cx="8669914" cy="60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Diagnostika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4"/>
            <a:ext cx="11240604" cy="4686011"/>
          </a:xfrm>
        </p:spPr>
        <p:txBody>
          <a:bodyPr>
            <a:normAutofit/>
          </a:bodyPr>
          <a:lstStyle/>
          <a:p>
            <a:r>
              <a:rPr lang="lv-LV" dirty="0"/>
              <a:t>Pilnvērtīga</a:t>
            </a:r>
            <a:r>
              <a:rPr lang="lv-LV" b="1" dirty="0"/>
              <a:t> anamnēze </a:t>
            </a:r>
            <a:r>
              <a:rPr lang="lv-LV" dirty="0"/>
              <a:t>un riska faktoru izvērtēšana</a:t>
            </a:r>
          </a:p>
          <a:p>
            <a:r>
              <a:rPr lang="lv-LV" b="1" dirty="0" smtClean="0"/>
              <a:t>Abu </a:t>
            </a:r>
            <a:r>
              <a:rPr lang="lv-LV" dirty="0"/>
              <a:t>partneru izmeklēšana, </a:t>
            </a:r>
            <a:r>
              <a:rPr lang="lv-LV" b="1" dirty="0" smtClean="0"/>
              <a:t>vienlaikus!</a:t>
            </a:r>
            <a:endParaRPr lang="lv-LV" b="1" dirty="0"/>
          </a:p>
          <a:p>
            <a:pPr>
              <a:lnSpc>
                <a:spcPct val="150000"/>
              </a:lnSpc>
            </a:pPr>
            <a:r>
              <a:rPr lang="lv-LV" b="1" dirty="0" smtClean="0"/>
              <a:t>Partnerim spermogramma! </a:t>
            </a:r>
            <a:r>
              <a:rPr lang="lv-LV" dirty="0" smtClean="0"/>
              <a:t>(spermas kvantitatīvie, morfoloģiskie rādītāji, funkcionālie testi (netiek </a:t>
            </a:r>
            <a:r>
              <a:rPr lang="lv-LV" dirty="0"/>
              <a:t>veikti klīniskajās </a:t>
            </a:r>
            <a:r>
              <a:rPr lang="lv-LV" dirty="0" smtClean="0"/>
              <a:t>labaratorijās) -  </a:t>
            </a:r>
            <a:r>
              <a:rPr lang="lv-LV" dirty="0"/>
              <a:t>oksidatīvā stresa tests, HBA tests, DNS fragmentācijas tests, MAR </a:t>
            </a:r>
            <a:r>
              <a:rPr lang="lv-LV" dirty="0" smtClean="0"/>
              <a:t>tests)</a:t>
            </a:r>
          </a:p>
          <a:p>
            <a:pPr>
              <a:lnSpc>
                <a:spcPct val="150000"/>
              </a:lnSpc>
            </a:pP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616" y="4032539"/>
            <a:ext cx="4184073" cy="27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Partnerim spermogramma</a:t>
            </a:r>
            <a:endParaRPr lang="lv-LV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4624" y="1510566"/>
            <a:ext cx="6047703" cy="4964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lv-LV" dirty="0" smtClean="0"/>
              <a:t>Sekojoša </a:t>
            </a:r>
            <a:r>
              <a:rPr lang="lv-LV" b="1" dirty="0"/>
              <a:t>andologa/urologa </a:t>
            </a:r>
            <a:r>
              <a:rPr lang="lv-LV" b="1" dirty="0" smtClean="0"/>
              <a:t>konsultācija</a:t>
            </a:r>
            <a:r>
              <a:rPr lang="lv-LV" dirty="0" smtClean="0"/>
              <a:t>:</a:t>
            </a:r>
            <a:endParaRPr lang="lv-LV" dirty="0"/>
          </a:p>
          <a:p>
            <a:pPr lvl="1">
              <a:lnSpc>
                <a:spcPct val="150000"/>
              </a:lnSpc>
            </a:pPr>
            <a:r>
              <a:rPr lang="lv-LV" sz="2000" dirty="0"/>
              <a:t>Izvērtēs spermogrammas rādītājus </a:t>
            </a:r>
          </a:p>
          <a:p>
            <a:pPr lvl="1">
              <a:lnSpc>
                <a:spcPct val="150000"/>
              </a:lnSpc>
            </a:pPr>
            <a:r>
              <a:rPr lang="lv-LV" sz="2000" dirty="0" smtClean="0"/>
              <a:t>Sēklinieku USG </a:t>
            </a:r>
            <a:endParaRPr lang="lv-LV" sz="2000" dirty="0"/>
          </a:p>
          <a:p>
            <a:pPr lvl="1">
              <a:lnSpc>
                <a:spcPct val="150000"/>
              </a:lnSpc>
            </a:pPr>
            <a:r>
              <a:rPr lang="lv-LV" sz="2000" dirty="0" smtClean="0"/>
              <a:t>Ģenētiskā </a:t>
            </a:r>
            <a:r>
              <a:rPr lang="lv-LV" sz="2000" dirty="0"/>
              <a:t>testēšana</a:t>
            </a:r>
          </a:p>
          <a:p>
            <a:pPr lvl="1">
              <a:lnSpc>
                <a:spcPct val="150000"/>
              </a:lnSpc>
            </a:pPr>
            <a:r>
              <a:rPr lang="lv-LV" sz="2000" dirty="0" smtClean="0"/>
              <a:t>Izslēgs iespējamās infekcijas, </a:t>
            </a:r>
            <a:r>
              <a:rPr lang="lv-LV" sz="2000" dirty="0"/>
              <a:t>kā neauglības </a:t>
            </a:r>
            <a:r>
              <a:rPr lang="lv-LV" sz="2000" dirty="0" smtClean="0"/>
              <a:t>faktorus</a:t>
            </a:r>
            <a:endParaRPr lang="lv-LV" sz="2000" dirty="0"/>
          </a:p>
          <a:p>
            <a:pPr lvl="1">
              <a:lnSpc>
                <a:spcPct val="150000"/>
              </a:lnSpc>
            </a:pPr>
            <a:r>
              <a:rPr lang="lv-LV" sz="2000" dirty="0"/>
              <a:t>H</a:t>
            </a:r>
            <a:r>
              <a:rPr lang="lv-LV" sz="2000" dirty="0" smtClean="0"/>
              <a:t>ormonālā </a:t>
            </a:r>
            <a:r>
              <a:rPr lang="lv-LV" sz="2000" dirty="0"/>
              <a:t>testēšana</a:t>
            </a:r>
          </a:p>
          <a:p>
            <a:pPr lvl="1">
              <a:lnSpc>
                <a:spcPct val="150000"/>
              </a:lnSpc>
            </a:pPr>
            <a:r>
              <a:rPr lang="lv-LV" sz="2000" dirty="0"/>
              <a:t>D</a:t>
            </a:r>
            <a:r>
              <a:rPr lang="lv-LV" sz="2000" dirty="0" smtClean="0"/>
              <a:t>zīvesparadumu maiņas rekomendācijas</a:t>
            </a:r>
            <a:endParaRPr lang="lv-LV" sz="2000" dirty="0"/>
          </a:p>
          <a:p>
            <a:pPr lvl="1">
              <a:lnSpc>
                <a:spcPct val="150000"/>
              </a:lnSpc>
            </a:pPr>
            <a:r>
              <a:rPr lang="lv-LV" sz="2000" dirty="0" smtClean="0"/>
              <a:t>Slēdziens vai </a:t>
            </a:r>
            <a:r>
              <a:rPr lang="lv-LV" sz="2000" dirty="0"/>
              <a:t>rekomendācijas kāda ārstēšanas metode būtu nepieciešama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27" y="1510566"/>
            <a:ext cx="4684901" cy="51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Diagnostika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5"/>
            <a:ext cx="11240604" cy="4085648"/>
          </a:xfrm>
        </p:spPr>
        <p:txBody>
          <a:bodyPr/>
          <a:lstStyle/>
          <a:p>
            <a:r>
              <a:rPr lang="lv-LV" b="1" dirty="0" smtClean="0"/>
              <a:t>2D TV USG</a:t>
            </a:r>
            <a:r>
              <a:rPr lang="lv-LV" dirty="0"/>
              <a:t> </a:t>
            </a:r>
            <a:r>
              <a:rPr lang="lv-LV" dirty="0" smtClean="0">
                <a:sym typeface="Wingdings" panose="05000000000000000000" pitchFamily="2" charset="2"/>
              </a:rPr>
              <a:t> </a:t>
            </a:r>
            <a:r>
              <a:rPr lang="lv-LV" dirty="0" smtClean="0"/>
              <a:t>olnīcas</a:t>
            </a:r>
            <a:r>
              <a:rPr lang="lv-LV" dirty="0"/>
              <a:t>, antrālo folikulu </a:t>
            </a:r>
            <a:r>
              <a:rPr lang="lv-LV" dirty="0" smtClean="0"/>
              <a:t>skaits </a:t>
            </a:r>
            <a:r>
              <a:rPr lang="lv-LV" b="1" dirty="0"/>
              <a:t>(</a:t>
            </a:r>
            <a:r>
              <a:rPr lang="lv-LV" b="1" dirty="0" smtClean="0"/>
              <a:t>AFC &lt;5), </a:t>
            </a:r>
            <a:r>
              <a:rPr lang="lv-LV" dirty="0" smtClean="0"/>
              <a:t>dzemde, endometrija biezums.</a:t>
            </a:r>
          </a:p>
          <a:p>
            <a:pPr lvl="1"/>
            <a:endParaRPr lang="lv-LV" dirty="0" smtClean="0"/>
          </a:p>
          <a:p>
            <a:pPr lvl="1"/>
            <a:r>
              <a:rPr lang="lv-LV" dirty="0" smtClean="0"/>
              <a:t>Aizdomas par patoloģiju </a:t>
            </a:r>
            <a:r>
              <a:rPr lang="lv-LV" dirty="0" smtClean="0">
                <a:sym typeface="Wingdings" panose="05000000000000000000" pitchFamily="2" charset="2"/>
              </a:rPr>
              <a:t> </a:t>
            </a:r>
            <a:r>
              <a:rPr lang="lv-LV" b="1" dirty="0" smtClean="0">
                <a:sym typeface="Wingdings" panose="05000000000000000000" pitchFamily="2" charset="2"/>
              </a:rPr>
              <a:t>3D USG </a:t>
            </a:r>
            <a:r>
              <a:rPr lang="lv-LV" dirty="0" smtClean="0">
                <a:sym typeface="Wingdings" panose="05000000000000000000" pitchFamily="2" charset="2"/>
              </a:rPr>
              <a:t>,</a:t>
            </a:r>
            <a:r>
              <a:rPr lang="lv-LV" b="1" dirty="0" smtClean="0">
                <a:sym typeface="Wingdings" panose="05000000000000000000" pitchFamily="2" charset="2"/>
              </a:rPr>
              <a:t> </a:t>
            </a:r>
            <a:r>
              <a:rPr lang="lv-LV" dirty="0" smtClean="0">
                <a:sym typeface="Wingdings" panose="05000000000000000000" pitchFamily="2" charset="2"/>
              </a:rPr>
              <a:t>ja nav pieejama  </a:t>
            </a:r>
            <a:r>
              <a:rPr lang="lv-LV" b="1" dirty="0" smtClean="0">
                <a:sym typeface="Wingdings" panose="05000000000000000000" pitchFamily="2" charset="2"/>
              </a:rPr>
              <a:t>dg histeroskopija + laparoskopija </a:t>
            </a:r>
            <a:r>
              <a:rPr lang="lv-LV" dirty="0" smtClean="0">
                <a:sym typeface="Wingdings" panose="05000000000000000000" pitchFamily="2" charset="2"/>
              </a:rPr>
              <a:t>(priekšrocība – iespējama tūlītēja korekcija)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257" y="3733512"/>
            <a:ext cx="5485971" cy="2042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89257" y="6046210"/>
            <a:ext cx="3238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dirty="0"/>
              <a:t>https://www.wjgnet.com/1949-8470/full/v7/i12/484.htm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24" y="3733512"/>
            <a:ext cx="5433302" cy="20428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4624" y="6046210"/>
            <a:ext cx="54333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dirty="0"/>
              <a:t>https://www.sunfert.com/news-and-blog/3-as-of-fertility-age-antral-follicle-count-and-amh/</a:t>
            </a:r>
          </a:p>
        </p:txBody>
      </p:sp>
    </p:spTree>
    <p:extLst>
      <p:ext uri="{BB962C8B-B14F-4D97-AF65-F5344CB8AC3E}">
        <p14:creationId xmlns:p14="http://schemas.microsoft.com/office/powerpoint/2010/main" val="32223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Infekciozo faktoru </a:t>
            </a:r>
            <a:r>
              <a:rPr lang="lv-LV" dirty="0" smtClean="0"/>
              <a:t>diagnostika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274618"/>
            <a:ext cx="6537231" cy="53201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sz="1800" dirty="0" smtClean="0"/>
              <a:t>Maksts </a:t>
            </a:r>
            <a:r>
              <a:rPr lang="lv-LV" sz="1800" dirty="0"/>
              <a:t>uztriepi, lai veiktu infekcijas slimību (bakteriālas vaginozes) skrīningu, </a:t>
            </a:r>
            <a:r>
              <a:rPr lang="lv-LV" sz="1800" b="1" dirty="0"/>
              <a:t>nav</a:t>
            </a:r>
            <a:br>
              <a:rPr lang="lv-LV" sz="1800" b="1" dirty="0"/>
            </a:br>
            <a:r>
              <a:rPr lang="lv-LV" sz="1800" b="1" dirty="0"/>
              <a:t>nepieciešams</a:t>
            </a:r>
            <a:r>
              <a:rPr lang="lv-LV" sz="1800" dirty="0"/>
              <a:t> veikt asimptomātiskām </a:t>
            </a:r>
            <a:r>
              <a:rPr lang="lv-LV" sz="1800" dirty="0" smtClean="0"/>
              <a:t>sievietēm.</a:t>
            </a:r>
          </a:p>
          <a:p>
            <a:pPr>
              <a:lnSpc>
                <a:spcPct val="150000"/>
              </a:lnSpc>
            </a:pPr>
            <a:r>
              <a:rPr lang="lv-LV" sz="1800" dirty="0" smtClean="0"/>
              <a:t>Akūtas </a:t>
            </a:r>
            <a:r>
              <a:rPr lang="lv-LV" sz="1800" dirty="0"/>
              <a:t>hlamīdiju infekcijas apstiprinošo diagnostiku </a:t>
            </a:r>
            <a:r>
              <a:rPr lang="lv-LV" sz="1800" b="1" dirty="0"/>
              <a:t>nerekomendē</a:t>
            </a:r>
            <a:r>
              <a:rPr lang="lv-LV" sz="1800" dirty="0"/>
              <a:t> </a:t>
            </a:r>
            <a:r>
              <a:rPr lang="lv-LV" sz="1800" dirty="0" smtClean="0"/>
              <a:t>veikt asimptomātiskām sievietēm.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Hronisku </a:t>
            </a:r>
            <a:r>
              <a:rPr lang="lv-LV" b="1" dirty="0"/>
              <a:t>hlamīdiju skrīnings </a:t>
            </a:r>
            <a:r>
              <a:rPr lang="lv-LV" dirty="0"/>
              <a:t>(hlamīdiju seroloģija)</a:t>
            </a:r>
            <a:r>
              <a:rPr lang="lv-LV" b="1" dirty="0"/>
              <a:t> </a:t>
            </a:r>
            <a:r>
              <a:rPr lang="lv-LV" dirty="0"/>
              <a:t>ir</a:t>
            </a:r>
            <a:r>
              <a:rPr lang="lv-LV" b="1" dirty="0"/>
              <a:t> </a:t>
            </a:r>
            <a:r>
              <a:rPr lang="lv-LV" b="1" u="sng" dirty="0"/>
              <a:t>jāveic visām </a:t>
            </a:r>
            <a:r>
              <a:rPr lang="lv-LV" dirty="0"/>
              <a:t>pacientēm ar neauglību </a:t>
            </a:r>
            <a:r>
              <a:rPr lang="lv-LV" dirty="0" smtClean="0"/>
              <a:t>un nepierādītu </a:t>
            </a:r>
            <a:r>
              <a:rPr lang="lv-LV" dirty="0"/>
              <a:t>šo infekciju anamnēzē. </a:t>
            </a:r>
            <a:endParaRPr lang="lv-LV" dirty="0" smtClean="0"/>
          </a:p>
          <a:p>
            <a:pPr lvl="1">
              <a:lnSpc>
                <a:spcPct val="150000"/>
              </a:lnSpc>
            </a:pPr>
            <a:r>
              <a:rPr lang="lv-LV" sz="2600" b="1" i="1" dirty="0" smtClean="0">
                <a:solidFill>
                  <a:schemeClr val="tx1"/>
                </a:solidFill>
              </a:rPr>
              <a:t>Chlamydia </a:t>
            </a:r>
            <a:r>
              <a:rPr lang="lv-LV" sz="2600" b="1" i="1" dirty="0">
                <a:solidFill>
                  <a:schemeClr val="tx1"/>
                </a:solidFill>
              </a:rPr>
              <a:t>trachomatis IgG</a:t>
            </a:r>
          </a:p>
          <a:p>
            <a:pPr lvl="1"/>
            <a:endParaRPr lang="lv-LV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855" y="2235778"/>
            <a:ext cx="4754524" cy="27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Histerosonosalpingogrāfija (HyCoSy)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740" y="1548533"/>
            <a:ext cx="5650540" cy="46860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dirty="0"/>
              <a:t>Var izmantot papildus parastajai TV USG, lai apstiprinātu dzemdes kakla, dzemdes dobuma (</a:t>
            </a:r>
            <a:r>
              <a:rPr lang="lv-LV" b="1" dirty="0"/>
              <a:t>starpsienas, polipa, miomas mezgla</a:t>
            </a:r>
            <a:r>
              <a:rPr lang="lv-LV" dirty="0"/>
              <a:t>) un </a:t>
            </a:r>
            <a:r>
              <a:rPr lang="lv-LV" b="1" dirty="0"/>
              <a:t>olvadu defektus 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Neinvazīva </a:t>
            </a:r>
            <a:r>
              <a:rPr lang="lv-LV" dirty="0"/>
              <a:t>metode, kuras laikā caur cervikālo kanālu ievada </a:t>
            </a:r>
            <a:r>
              <a:rPr lang="lv-LV" dirty="0" smtClean="0"/>
              <a:t>k/v 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Atkarīga no </a:t>
            </a:r>
            <a:r>
              <a:rPr lang="lv-LV" dirty="0"/>
              <a:t>izmeklējuma veicēja pieredzes un blakusfaktoru (zarnu cilpas, zarnu gāzes) iespējamajiem </a:t>
            </a:r>
            <a:r>
              <a:rPr lang="lv-LV" dirty="0" smtClean="0"/>
              <a:t>artefaktiem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875" y="1987018"/>
            <a:ext cx="5171353" cy="36148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3875" y="5744295"/>
            <a:ext cx="4658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https://idoman-med.com/products/exem/exem_foam_2d/</a:t>
            </a:r>
          </a:p>
        </p:txBody>
      </p:sp>
    </p:spTree>
    <p:extLst>
      <p:ext uri="{BB962C8B-B14F-4D97-AF65-F5344CB8AC3E}">
        <p14:creationId xmlns:p14="http://schemas.microsoft.com/office/powerpoint/2010/main" val="12421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Histeroskopija/Histerorezektoskopija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332" y="1585480"/>
            <a:ext cx="6251432" cy="443663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lv-LV" dirty="0"/>
              <a:t>Ja ir aizdomas par:</a:t>
            </a:r>
          </a:p>
          <a:p>
            <a:pPr lvl="1">
              <a:lnSpc>
                <a:spcPct val="150000"/>
              </a:lnSpc>
            </a:pPr>
            <a:r>
              <a:rPr lang="lv-LV" sz="2000" dirty="0"/>
              <a:t>polipu </a:t>
            </a:r>
          </a:p>
          <a:p>
            <a:pPr lvl="1">
              <a:lnSpc>
                <a:spcPct val="150000"/>
              </a:lnSpc>
            </a:pPr>
            <a:r>
              <a:rPr lang="lv-LV" sz="2000" dirty="0"/>
              <a:t>saaugumiem dzemdes dobumā</a:t>
            </a:r>
          </a:p>
          <a:p>
            <a:pPr lvl="1">
              <a:lnSpc>
                <a:spcPct val="150000"/>
              </a:lnSpc>
            </a:pPr>
            <a:r>
              <a:rPr lang="lv-LV" sz="2000" dirty="0"/>
              <a:t>dzemdes starpsienu</a:t>
            </a:r>
          </a:p>
          <a:p>
            <a:pPr lvl="1">
              <a:lnSpc>
                <a:spcPct val="150000"/>
              </a:lnSpc>
            </a:pPr>
            <a:r>
              <a:rPr lang="lv-LV" sz="2000" dirty="0"/>
              <a:t>miomas mezgliem (FIGO 0.,1.,2.,3.tips)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Informācija </a:t>
            </a:r>
            <a:r>
              <a:rPr lang="lv-LV" dirty="0"/>
              <a:t>par cervikālā </a:t>
            </a:r>
            <a:r>
              <a:rPr lang="lv-LV" dirty="0" smtClean="0"/>
              <a:t>kanāla, dzemdes </a:t>
            </a:r>
            <a:r>
              <a:rPr lang="lv-LV" dirty="0"/>
              <a:t>dobuma patoloģiju, </a:t>
            </a:r>
            <a:r>
              <a:rPr lang="lv-LV" dirty="0" smtClean="0"/>
              <a:t>iespējams </a:t>
            </a:r>
            <a:r>
              <a:rPr lang="lv-LV" dirty="0"/>
              <a:t>vizualizēt olvadu atveres</a:t>
            </a:r>
            <a:r>
              <a:rPr lang="lv-LV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lv-LV" dirty="0"/>
              <a:t>I</a:t>
            </a:r>
            <a:r>
              <a:rPr lang="lv-LV" dirty="0" smtClean="0"/>
              <a:t>espējams </a:t>
            </a:r>
            <a:r>
              <a:rPr lang="lv-LV" dirty="0"/>
              <a:t>veikt arī ķirurģisku ārstēšanu. 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dirty="0" smtClean="0"/>
              <a:t>Jāapsver </a:t>
            </a:r>
            <a:r>
              <a:rPr lang="lv-LV" dirty="0"/>
              <a:t>pēcoperācijas profilakse pēc dzemdes dobuma saaugumu atdalīšanas.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357" y="1696822"/>
            <a:ext cx="4392871" cy="4325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4937" y="615628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1000" dirty="0"/>
              <a:t>https://www.isge.org/2022/09/office-hysteroscopy-findings-in-patients-attending-a-clinic-in-kinshasa-the-democratic-republic-of-congo/#iLightbox[Art_details]/4</a:t>
            </a:r>
          </a:p>
        </p:txBody>
      </p:sp>
    </p:spTree>
    <p:extLst>
      <p:ext uri="{BB962C8B-B14F-4D97-AF65-F5344CB8AC3E}">
        <p14:creationId xmlns:p14="http://schemas.microsoft.com/office/powerpoint/2010/main" val="30694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Laparoskopija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622425"/>
            <a:ext cx="11240604" cy="48245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b="1" dirty="0" smtClean="0">
                <a:solidFill>
                  <a:srgbClr val="00B050"/>
                </a:solidFill>
              </a:rPr>
              <a:t>Dg </a:t>
            </a:r>
            <a:r>
              <a:rPr lang="lv-LV" b="1" dirty="0">
                <a:solidFill>
                  <a:srgbClr val="00B050"/>
                </a:solidFill>
              </a:rPr>
              <a:t>laparoskopija kopā ar histeroskopiju ir zelta </a:t>
            </a:r>
            <a:r>
              <a:rPr lang="lv-LV" b="1" dirty="0" smtClean="0">
                <a:solidFill>
                  <a:srgbClr val="00B050"/>
                </a:solidFill>
              </a:rPr>
              <a:t>standarts.</a:t>
            </a:r>
          </a:p>
          <a:p>
            <a:pPr>
              <a:lnSpc>
                <a:spcPct val="150000"/>
              </a:lnSpc>
            </a:pPr>
            <a:r>
              <a:rPr lang="lv-LV" dirty="0"/>
              <a:t>R</a:t>
            </a:r>
            <a:r>
              <a:rPr lang="lv-LV" dirty="0" smtClean="0"/>
              <a:t>ūpīgi </a:t>
            </a:r>
            <a:r>
              <a:rPr lang="lv-LV" dirty="0"/>
              <a:t>jāatlasa </a:t>
            </a:r>
            <a:r>
              <a:rPr lang="lv-LV" dirty="0" smtClean="0"/>
              <a:t>pacientes izmeklējumu </a:t>
            </a:r>
            <a:r>
              <a:rPr lang="lv-LV" dirty="0"/>
              <a:t>veikšanai un </a:t>
            </a:r>
            <a:r>
              <a:rPr lang="lv-LV" dirty="0" smtClean="0"/>
              <a:t>kombinēšanai, jo metodes invazīvas. 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Ja nepieciešams </a:t>
            </a:r>
            <a:r>
              <a:rPr lang="lv-LV" b="1" dirty="0" smtClean="0"/>
              <a:t>hromotubācija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Pasaulē </a:t>
            </a:r>
            <a:r>
              <a:rPr lang="lv-LV" dirty="0"/>
              <a:t>reproduktologi pēdējos gados daudz retāk izvēlas rentgenoloģisku olvadu caurlaidības pārbaudi radioloģiskā starojuma uz olnīcām </a:t>
            </a:r>
            <a:r>
              <a:rPr lang="lv-LV" dirty="0" smtClean="0"/>
              <a:t>dēļ.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Laparoskopiska salpingektomija </a:t>
            </a:r>
            <a:r>
              <a:rPr lang="lv-LV" dirty="0" smtClean="0"/>
              <a:t>vai laparoskopiska proksimālā gala olvada oklūzija</a:t>
            </a:r>
            <a:r>
              <a:rPr lang="lv-LV" b="1" dirty="0" smtClean="0"/>
              <a:t> jāveic </a:t>
            </a:r>
            <a:r>
              <a:rPr lang="lv-LV" dirty="0" smtClean="0"/>
              <a:t>pacientēm ar </a:t>
            </a:r>
            <a:r>
              <a:rPr lang="lv-LV" b="1" i="1" dirty="0" smtClean="0"/>
              <a:t>hidrosalpinx</a:t>
            </a:r>
            <a:r>
              <a:rPr lang="lv-LV" b="1" dirty="0" smtClean="0"/>
              <a:t> pirms medicīniskās apaugļošanas </a:t>
            </a:r>
            <a:r>
              <a:rPr lang="lv-LV" dirty="0" smtClean="0"/>
              <a:t>uzsākšanas.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932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Endokrīno faktoru diagnostika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5"/>
            <a:ext cx="11240604" cy="4510520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/>
              <a:t>Pamatdiagnostika</a:t>
            </a:r>
            <a:endParaRPr lang="lv-LV" dirty="0"/>
          </a:p>
          <a:p>
            <a:r>
              <a:rPr lang="lv-LV" dirty="0" smtClean="0"/>
              <a:t>Mērķis - novērtēt </a:t>
            </a:r>
            <a:r>
              <a:rPr lang="lv-LV" dirty="0"/>
              <a:t>menstruālā cikla hormonālo regulāciju un apstiprināt </a:t>
            </a:r>
            <a:r>
              <a:rPr lang="lv-LV" dirty="0" smtClean="0"/>
              <a:t>ovulāciju.</a:t>
            </a:r>
          </a:p>
          <a:p>
            <a:endParaRPr lang="lv-LV" dirty="0" smtClean="0"/>
          </a:p>
          <a:p>
            <a:r>
              <a:rPr lang="lv-LV" b="1" dirty="0" smtClean="0"/>
              <a:t>2. – 7. </a:t>
            </a:r>
            <a:r>
              <a:rPr lang="lv-LV" dirty="0" smtClean="0"/>
              <a:t>menstruālā cikla diena</a:t>
            </a:r>
          </a:p>
          <a:p>
            <a:pPr lvl="1"/>
            <a:r>
              <a:rPr lang="lv-LV" sz="2000" b="1" i="1" dirty="0" smtClean="0"/>
              <a:t>FSH</a:t>
            </a:r>
            <a:r>
              <a:rPr lang="lv-LV" sz="2000" b="1" i="1" dirty="0"/>
              <a:t>, </a:t>
            </a:r>
            <a:r>
              <a:rPr lang="lv-LV" sz="2000" b="1" i="1" dirty="0" smtClean="0"/>
              <a:t>LH, estradiols, prolaktīns, testosterons, DHEAS</a:t>
            </a:r>
          </a:p>
          <a:p>
            <a:pPr lvl="1"/>
            <a:r>
              <a:rPr lang="lv-LV" sz="2000" b="1" i="1" dirty="0" smtClean="0"/>
              <a:t>17-OH progesterons</a:t>
            </a:r>
            <a:endParaRPr lang="lv-LV" sz="2000" b="1" i="1" dirty="0"/>
          </a:p>
          <a:p>
            <a:pPr lvl="1"/>
            <a:endParaRPr lang="lv-LV" b="1" dirty="0" smtClean="0"/>
          </a:p>
          <a:p>
            <a:r>
              <a:rPr lang="lv-LV" b="1" i="1" dirty="0" smtClean="0"/>
              <a:t>TSH, </a:t>
            </a:r>
            <a:r>
              <a:rPr lang="lv-LV" b="1" i="1" dirty="0"/>
              <a:t>TPO Av, Antivielas pret </a:t>
            </a:r>
            <a:r>
              <a:rPr lang="lv-LV" b="1" i="1" dirty="0" smtClean="0"/>
              <a:t>tireoglobulīnu</a:t>
            </a:r>
          </a:p>
          <a:p>
            <a:endParaRPr lang="lv-LV" b="1" i="1" dirty="0" smtClean="0"/>
          </a:p>
          <a:p>
            <a:pPr marL="457200" lvl="1" indent="-355600">
              <a:spcBef>
                <a:spcPts val="1000"/>
              </a:spcBef>
              <a:buSzPts val="2000"/>
            </a:pPr>
            <a:r>
              <a:rPr lang="lv-LV" sz="2000" dirty="0"/>
              <a:t>Anti-Millera hormons </a:t>
            </a:r>
            <a:r>
              <a:rPr lang="lv-LV" sz="2000" dirty="0" smtClean="0"/>
              <a:t>(</a:t>
            </a:r>
            <a:r>
              <a:rPr lang="lv-LV" sz="2000" b="1" i="1" dirty="0" smtClean="0"/>
              <a:t>AMH)</a:t>
            </a:r>
            <a:endParaRPr lang="lv-LV" sz="2000" b="1" i="1" dirty="0"/>
          </a:p>
          <a:p>
            <a:endParaRPr lang="lv-LV" b="1" dirty="0" smtClean="0"/>
          </a:p>
          <a:p>
            <a:r>
              <a:rPr lang="lv-LV" b="1" dirty="0" smtClean="0"/>
              <a:t>Luteīnās fāzes vidū - </a:t>
            </a:r>
            <a:r>
              <a:rPr lang="lv-LV" dirty="0" smtClean="0"/>
              <a:t>7 </a:t>
            </a:r>
            <a:r>
              <a:rPr lang="lv-LV" dirty="0"/>
              <a:t>dienas pēc iespējamās ovulācijas. (~ 21.cikla diena 28 dienu ciklā</a:t>
            </a:r>
            <a:r>
              <a:rPr lang="lv-LV" dirty="0" smtClean="0"/>
              <a:t>)</a:t>
            </a:r>
          </a:p>
          <a:p>
            <a:pPr lvl="1"/>
            <a:r>
              <a:rPr lang="lv-LV" sz="2000" b="1" i="1" dirty="0" smtClean="0"/>
              <a:t>progesterons</a:t>
            </a:r>
            <a:endParaRPr lang="lv-LV" sz="2000" b="1" i="1" dirty="0"/>
          </a:p>
          <a:p>
            <a:endParaRPr lang="lv-LV" b="1" dirty="0" smtClean="0"/>
          </a:p>
          <a:p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5282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Anti-Millera hormons (AMH)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332" y="1409989"/>
            <a:ext cx="11240604" cy="48060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dirty="0" smtClean="0"/>
              <a:t>Producē </a:t>
            </a:r>
            <a:r>
              <a:rPr lang="lv-LV" dirty="0"/>
              <a:t>agrīno folikulu granulozās šūnas</a:t>
            </a:r>
          </a:p>
          <a:p>
            <a:pPr>
              <a:lnSpc>
                <a:spcPct val="150000"/>
              </a:lnSpc>
            </a:pPr>
            <a:r>
              <a:rPr lang="lv-LV" dirty="0"/>
              <a:t>Cikla laikā relatīvi nemainīgs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Vienīgais </a:t>
            </a:r>
            <a:r>
              <a:rPr lang="lv-LV" dirty="0"/>
              <a:t>patiesais olnīcu rezerves </a:t>
            </a:r>
            <a:r>
              <a:rPr lang="lv-LV" dirty="0" smtClean="0"/>
              <a:t>rādītājs (pašreizējā </a:t>
            </a:r>
            <a:r>
              <a:rPr lang="lv-LV" dirty="0"/>
              <a:t>olnīcu </a:t>
            </a:r>
            <a:r>
              <a:rPr lang="lv-LV" dirty="0" smtClean="0"/>
              <a:t>aktivitāte)</a:t>
            </a:r>
          </a:p>
          <a:p>
            <a:pPr>
              <a:lnSpc>
                <a:spcPct val="150000"/>
              </a:lnSpc>
            </a:pPr>
            <a:r>
              <a:rPr lang="lv-LV" dirty="0"/>
              <a:t>↓ KOK lietošanas laikā</a:t>
            </a:r>
          </a:p>
          <a:p>
            <a:pPr>
              <a:lnSpc>
                <a:spcPct val="150000"/>
              </a:lnSpc>
            </a:pPr>
            <a:r>
              <a:rPr lang="lv-LV" dirty="0"/>
              <a:t>↓ pirms FSH izmaiņām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Prognozē reakciju uz kontrolētu olnīcu stimulāciju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Kritiski </a:t>
            </a:r>
            <a:r>
              <a:rPr lang="lv-LV" dirty="0"/>
              <a:t>zemi rādītāji ir saistīti ar nespēju ieņemt bērniņu  izmantojot savas dzimumšūnas.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NB! </a:t>
            </a:r>
            <a:r>
              <a:rPr lang="lv-LV" dirty="0" smtClean="0"/>
              <a:t>Tas </a:t>
            </a:r>
            <a:r>
              <a:rPr lang="lv-LV" dirty="0"/>
              <a:t>nav marķieris auglības </a:t>
            </a:r>
            <a:r>
              <a:rPr lang="lv-LV" dirty="0" smtClean="0"/>
              <a:t>noteikšana, </a:t>
            </a:r>
            <a:r>
              <a:rPr lang="lv-LV" dirty="0"/>
              <a:t>nenosaka laiku, kad iestāsies menopauze</a:t>
            </a:r>
            <a:endParaRPr lang="lv-LV" dirty="0" smtClean="0"/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55" y="392183"/>
            <a:ext cx="2362309" cy="25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52" y="57762"/>
            <a:ext cx="8762137" cy="657160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76218" y="5903174"/>
            <a:ext cx="2309091" cy="83589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326" y="4137541"/>
            <a:ext cx="4498027" cy="16559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43635" y="6492844"/>
            <a:ext cx="34770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dirty="0"/>
              <a:t>https://www.spkc.gov.lv/lv/reproduktiva-veseliba-0</a:t>
            </a:r>
          </a:p>
        </p:txBody>
      </p:sp>
    </p:spTree>
    <p:extLst>
      <p:ext uri="{BB962C8B-B14F-4D97-AF65-F5344CB8AC3E}">
        <p14:creationId xmlns:p14="http://schemas.microsoft.com/office/powerpoint/2010/main" val="22362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32" y="619079"/>
            <a:ext cx="11231896" cy="1325563"/>
          </a:xfrm>
        </p:spPr>
        <p:txBody>
          <a:bodyPr/>
          <a:lstStyle/>
          <a:p>
            <a:r>
              <a:rPr lang="lv-LV" dirty="0"/>
              <a:t>AMH interpretācija</a:t>
            </a:r>
            <a:br>
              <a:rPr lang="lv-LV" dirty="0"/>
            </a:b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31" y="2096908"/>
            <a:ext cx="10540898" cy="3164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31" y="5546599"/>
            <a:ext cx="6218459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90" y="6076053"/>
            <a:ext cx="481625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Ovulācijas traucējumi, anovulācija, amenoreja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PVO, 4 grupas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226" y="2293794"/>
            <a:ext cx="73914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I GRUPA (hipotalāma-hipofīzes mazspēja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4"/>
            <a:ext cx="11240604" cy="2247611"/>
          </a:xfrm>
        </p:spPr>
        <p:txBody>
          <a:bodyPr/>
          <a:lstStyle/>
          <a:p>
            <a:r>
              <a:rPr lang="lv-LV" dirty="0"/>
              <a:t>↓ FSH, ↓ LH, amenoreja</a:t>
            </a:r>
          </a:p>
          <a:p>
            <a:r>
              <a:rPr lang="lv-LV" dirty="0" smtClean="0"/>
              <a:t>Sūtam pie reproduktologa</a:t>
            </a:r>
          </a:p>
          <a:p>
            <a:r>
              <a:rPr lang="lv-LV" dirty="0"/>
              <a:t>O</a:t>
            </a:r>
            <a:r>
              <a:rPr lang="lv-LV" dirty="0" smtClean="0"/>
              <a:t>lnīcu stimulācijai izmanto </a:t>
            </a:r>
            <a:r>
              <a:rPr lang="lv-LV" dirty="0"/>
              <a:t>GnRH pumpjus vai </a:t>
            </a:r>
            <a:r>
              <a:rPr lang="lv-LV" dirty="0" smtClean="0"/>
              <a:t>gonadotropīnus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363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II GRUPA (hipotalāma-hipofīzes disfunkcija)</a:t>
            </a:r>
            <a:br>
              <a:rPr lang="lv-LV" dirty="0"/>
            </a:b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4"/>
            <a:ext cx="11240604" cy="44643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dirty="0"/>
              <a:t>FSH, </a:t>
            </a:r>
            <a:r>
              <a:rPr lang="lv-LV" dirty="0" smtClean="0"/>
              <a:t>LH normas robežās</a:t>
            </a:r>
            <a:endParaRPr lang="lv-LV" dirty="0"/>
          </a:p>
          <a:p>
            <a:pPr>
              <a:lnSpc>
                <a:spcPct val="150000"/>
              </a:lnSpc>
            </a:pPr>
            <a:r>
              <a:rPr lang="lv-LV" dirty="0" smtClean="0"/>
              <a:t>Vielmaiņas </a:t>
            </a:r>
            <a:r>
              <a:rPr lang="lv-LV" dirty="0"/>
              <a:t>kontroli, </a:t>
            </a:r>
            <a:r>
              <a:rPr lang="lv-LV" dirty="0" smtClean="0"/>
              <a:t>dzīvesveida korekcijas, tostarp diētas </a:t>
            </a:r>
            <a:r>
              <a:rPr lang="lv-LV" dirty="0"/>
              <a:t>maiņu, </a:t>
            </a:r>
            <a:r>
              <a:rPr lang="lv-LV" dirty="0" smtClean="0"/>
              <a:t>fiziskās aktivitātes sievietēm </a:t>
            </a:r>
            <a:r>
              <a:rPr lang="lv-LV" dirty="0"/>
              <a:t>ar augstu ĶMI. 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dirty="0"/>
              <a:t>Sievietēm ar spontānu menstruālo ciklu </a:t>
            </a:r>
            <a:r>
              <a:rPr lang="lv-LV" b="1" dirty="0"/>
              <a:t>nedrīkst</a:t>
            </a:r>
            <a:r>
              <a:rPr lang="lv-LV" dirty="0"/>
              <a:t> nozīmēt cikliskos progestogēnus ar mērķi uzlabot auglību</a:t>
            </a:r>
            <a:r>
              <a:rPr lang="lv-LV" dirty="0" smtClean="0"/>
              <a:t>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983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II </a:t>
            </a:r>
            <a:r>
              <a:rPr lang="lv-LV" dirty="0" smtClean="0"/>
              <a:t>GRUPA, PCOS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4"/>
            <a:ext cx="8615412" cy="44187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dirty="0"/>
              <a:t>Ja pastāv aizdomas par PCOS, jāsāk ar diagnostiskajiem </a:t>
            </a:r>
            <a:r>
              <a:rPr lang="lv-LV" dirty="0" smtClean="0"/>
              <a:t>kritērijiem:</a:t>
            </a:r>
          </a:p>
          <a:p>
            <a:pPr lvl="1">
              <a:lnSpc>
                <a:spcPct val="150000"/>
              </a:lnSpc>
            </a:pPr>
            <a:r>
              <a:rPr lang="lv-LV" b="1" dirty="0" smtClean="0"/>
              <a:t>oligoovulācija </a:t>
            </a:r>
            <a:r>
              <a:rPr lang="lv-LV" b="1" dirty="0"/>
              <a:t>vai anovulācijas </a:t>
            </a:r>
            <a:r>
              <a:rPr lang="lv-LV" dirty="0" smtClean="0"/>
              <a:t>periodi (&gt;3 gadi pēc menarhes MC &lt;21 diena, vai &gt;35 dienas, vai &lt;8 MC gadā.</a:t>
            </a:r>
            <a:endParaRPr lang="lv-LV" dirty="0"/>
          </a:p>
          <a:p>
            <a:pPr lvl="1">
              <a:lnSpc>
                <a:spcPct val="150000"/>
              </a:lnSpc>
            </a:pPr>
            <a:r>
              <a:rPr lang="lv-LV" dirty="0" smtClean="0"/>
              <a:t>Klīniski (modificētā </a:t>
            </a:r>
            <a:r>
              <a:rPr lang="en-US" dirty="0" err="1" smtClean="0"/>
              <a:t>Ferriman</a:t>
            </a:r>
            <a:r>
              <a:rPr lang="en-US" dirty="0" smtClean="0"/>
              <a:t> </a:t>
            </a:r>
            <a:r>
              <a:rPr lang="en-US" dirty="0"/>
              <a:t>Gallwey </a:t>
            </a:r>
            <a:r>
              <a:rPr lang="lv-LV" dirty="0" smtClean="0"/>
              <a:t>skala</a:t>
            </a:r>
            <a:r>
              <a:rPr lang="en-US" dirty="0" smtClean="0"/>
              <a:t> ≥</a:t>
            </a:r>
            <a:r>
              <a:rPr lang="lv-LV" dirty="0" smtClean="0"/>
              <a:t>8) un/vai </a:t>
            </a:r>
            <a:r>
              <a:rPr lang="lv-LV" dirty="0"/>
              <a:t>laboratoriski </a:t>
            </a:r>
            <a:r>
              <a:rPr lang="lv-LV" dirty="0" smtClean="0"/>
              <a:t>apstiprināta </a:t>
            </a:r>
            <a:r>
              <a:rPr lang="lv-LV" b="1" dirty="0" smtClean="0"/>
              <a:t>hiperandrogēnēmija</a:t>
            </a:r>
            <a:endParaRPr lang="lv-LV" b="1" dirty="0"/>
          </a:p>
          <a:p>
            <a:pPr lvl="1">
              <a:lnSpc>
                <a:spcPct val="150000"/>
              </a:lnSpc>
            </a:pPr>
            <a:r>
              <a:rPr lang="lv-LV" b="1" dirty="0" smtClean="0"/>
              <a:t>tipiska </a:t>
            </a:r>
            <a:r>
              <a:rPr lang="lv-LV" b="1" dirty="0"/>
              <a:t>PCOS </a:t>
            </a:r>
            <a:r>
              <a:rPr lang="lv-LV" b="1" dirty="0" smtClean="0"/>
              <a:t>sonomorfoloģiju </a:t>
            </a:r>
            <a:r>
              <a:rPr lang="lv-LV" dirty="0" smtClean="0"/>
              <a:t>(USG FNPO ≥20, vismaz vienas olnīcas </a:t>
            </a:r>
            <a:r>
              <a:rPr lang="lv-LV" dirty="0"/>
              <a:t>tilpums </a:t>
            </a:r>
            <a:r>
              <a:rPr lang="lv-LV" dirty="0" smtClean="0"/>
              <a:t>≥10ml) vai paaugstināts AMH.</a:t>
            </a:r>
            <a:endParaRPr lang="lv-LV" dirty="0"/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099" y="4049588"/>
            <a:ext cx="2408129" cy="2194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80000" y="6475247"/>
            <a:ext cx="69180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https://www.eshre.eu/Guidelines-and-Legal/Guidelines/Polycystic-Ovary-Syndrome</a:t>
            </a:r>
          </a:p>
        </p:txBody>
      </p:sp>
    </p:spTree>
    <p:extLst>
      <p:ext uri="{BB962C8B-B14F-4D97-AF65-F5344CB8AC3E}">
        <p14:creationId xmlns:p14="http://schemas.microsoft.com/office/powerpoint/2010/main" val="3168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II </a:t>
            </a:r>
            <a:r>
              <a:rPr lang="lv-LV" dirty="0" smtClean="0"/>
              <a:t>GRUPA,</a:t>
            </a:r>
            <a:r>
              <a:rPr lang="lv-LV" dirty="0"/>
              <a:t> </a:t>
            </a:r>
            <a:r>
              <a:rPr lang="lv-LV" dirty="0" smtClean="0"/>
              <a:t>PCOS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4"/>
            <a:ext cx="11240604" cy="46675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dirty="0"/>
              <a:t>Pirmās rindas </a:t>
            </a:r>
            <a:r>
              <a:rPr lang="lv-LV" dirty="0" smtClean="0"/>
              <a:t>terapija: </a:t>
            </a:r>
            <a:r>
              <a:rPr lang="lv-LV" b="1" dirty="0"/>
              <a:t>olnīcu stimulēšana </a:t>
            </a:r>
            <a:r>
              <a:rPr lang="lv-LV" b="1" dirty="0" smtClean="0"/>
              <a:t>ar letrozolu </a:t>
            </a:r>
            <a:r>
              <a:rPr lang="lv-LV" b="1" dirty="0"/>
              <a:t>vai klomifēna citrātu</a:t>
            </a:r>
            <a:r>
              <a:rPr lang="lv-LV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Klomifēna </a:t>
            </a:r>
            <a:r>
              <a:rPr lang="lv-LV" dirty="0"/>
              <a:t>citrātu nav ieteicams terapijā izmantot ilgāk par </a:t>
            </a:r>
            <a:r>
              <a:rPr lang="lv-LV" b="1" dirty="0" smtClean="0"/>
              <a:t>6 </a:t>
            </a:r>
            <a:r>
              <a:rPr lang="lv-LV" b="1" dirty="0"/>
              <a:t>mēnešiem</a:t>
            </a:r>
            <a:r>
              <a:rPr lang="lv-LV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Metformīnu</a:t>
            </a:r>
            <a:r>
              <a:rPr lang="lv-LV" dirty="0" smtClean="0"/>
              <a:t> </a:t>
            </a:r>
            <a:r>
              <a:rPr lang="lv-LV" dirty="0"/>
              <a:t>un </a:t>
            </a:r>
            <a:r>
              <a:rPr lang="lv-LV" b="1" dirty="0"/>
              <a:t>inositolu</a:t>
            </a:r>
            <a:r>
              <a:rPr lang="lv-LV" dirty="0"/>
              <a:t> var ordinēt sievietēm ar PCOS, lai palielinātu ovulācijas biežumu. 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b="1" dirty="0" smtClean="0"/>
              <a:t>Laparoskopiska </a:t>
            </a:r>
            <a:r>
              <a:rPr lang="lv-LV" b="1" dirty="0"/>
              <a:t>olnīcu fenestrācija </a:t>
            </a:r>
            <a:r>
              <a:rPr lang="lv-LV" dirty="0"/>
              <a:t>varētu tikt apsvērta kā otrās rindas </a:t>
            </a:r>
            <a:r>
              <a:rPr lang="lv-LV" dirty="0" smtClean="0"/>
              <a:t>terapija, pacientēm, kuras </a:t>
            </a:r>
            <a:r>
              <a:rPr lang="lv-LV" dirty="0"/>
              <a:t>ir letrozola un klomifēna citrāta rezistentas, ar anovulatoru neauglību bez citiem neauglības faktoriem. </a:t>
            </a:r>
          </a:p>
        </p:txBody>
      </p:sp>
    </p:spTree>
    <p:extLst>
      <p:ext uri="{BB962C8B-B14F-4D97-AF65-F5344CB8AC3E}">
        <p14:creationId xmlns:p14="http://schemas.microsoft.com/office/powerpoint/2010/main" val="39331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Olnīcu stimulēšana ar klomifēna citrātu vai letrazolu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5"/>
            <a:ext cx="11240604" cy="4602884"/>
          </a:xfrm>
        </p:spPr>
        <p:txBody>
          <a:bodyPr>
            <a:normAutofit fontScale="85000" lnSpcReduction="20000"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lv-LV" dirty="0" smtClean="0"/>
              <a:t>1. Cikla I daļā 5 dienas (3.-7.diena vai 5.-9.diena) letrazols 2,5mg vai klomifēna citrāts 50mg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lv-LV" dirty="0" smtClean="0"/>
              <a:t>2. Cikla 10.-15.dienā TV USG (jāredz dominanto folikulu), +/- ovulācijas indukcija ar hcg, ja dominantais folikuls &gt;17mm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lv-LV" dirty="0" smtClean="0"/>
              <a:t>3. 7 dienas pēc ovulācijas progesterons, ja &gt;27nmol/L </a:t>
            </a:r>
            <a:r>
              <a:rPr lang="lv-LV" dirty="0" smtClean="0">
                <a:sym typeface="Wingdings" panose="05000000000000000000" pitchFamily="2" charset="2"/>
              </a:rPr>
              <a:t> ovulācija notikusi. Ja zemāks, apsverama papildus progesterona pievienošana.</a:t>
            </a:r>
          </a:p>
          <a:p>
            <a:pPr marL="101600" indent="0">
              <a:lnSpc>
                <a:spcPct val="150000"/>
              </a:lnSpc>
              <a:buNone/>
            </a:pPr>
            <a:endParaRPr lang="lv-LV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lv-LV" dirty="0" smtClean="0">
                <a:sym typeface="Wingdings" panose="05000000000000000000" pitchFamily="2" charset="2"/>
              </a:rPr>
              <a:t>Ja I ciklā dominantais folikuls neizveidojās, palielinam devu.</a:t>
            </a:r>
          </a:p>
          <a:p>
            <a:pPr>
              <a:lnSpc>
                <a:spcPct val="150000"/>
              </a:lnSpc>
            </a:pPr>
            <a:r>
              <a:rPr lang="lv-LV" dirty="0" smtClean="0">
                <a:sym typeface="Wingdings" panose="05000000000000000000" pitchFamily="2" charset="2"/>
              </a:rPr>
              <a:t>Šādi 6 cikli.</a:t>
            </a:r>
          </a:p>
          <a:p>
            <a:pPr>
              <a:lnSpc>
                <a:spcPct val="150000"/>
              </a:lnSpc>
            </a:pPr>
            <a:r>
              <a:rPr lang="lv-LV" dirty="0" smtClean="0">
                <a:sym typeface="Wingdings" panose="05000000000000000000" pitchFamily="2" charset="2"/>
              </a:rPr>
              <a:t>NB! Riski daudzaugļu grūtniecībai</a:t>
            </a:r>
          </a:p>
          <a:p>
            <a:pPr>
              <a:lnSpc>
                <a:spcPct val="150000"/>
              </a:lnSpc>
            </a:pPr>
            <a:r>
              <a:rPr lang="lv-LV" dirty="0" smtClean="0">
                <a:sym typeface="Wingdings" panose="05000000000000000000" pitchFamily="2" charset="2"/>
              </a:rPr>
              <a:t>Ja partnerim normāla spermogramma un nav citi neauglības iemesli!</a:t>
            </a:r>
            <a:endParaRPr lang="lv-LV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997" y="4238336"/>
            <a:ext cx="2920231" cy="21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II </a:t>
            </a:r>
            <a:r>
              <a:rPr lang="lv-LV" dirty="0" smtClean="0"/>
              <a:t>GRUPA, iedzimta virsnieru garozas hiperplāzija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332" y="1690688"/>
            <a:ext cx="9964450" cy="46305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dirty="0"/>
              <a:t>D</a:t>
            </a:r>
            <a:r>
              <a:rPr lang="lv-LV" dirty="0" smtClean="0"/>
              <a:t>etalizēta </a:t>
            </a:r>
            <a:r>
              <a:rPr lang="lv-LV" dirty="0"/>
              <a:t>endokrīnās sistēmas diagnostika vai AKTH </a:t>
            </a:r>
            <a:r>
              <a:rPr lang="lv-LV" dirty="0" smtClean="0"/>
              <a:t>tests</a:t>
            </a:r>
          </a:p>
          <a:p>
            <a:pPr>
              <a:lnSpc>
                <a:spcPct val="150000"/>
              </a:lnSpc>
            </a:pPr>
            <a:r>
              <a:rPr lang="lv-LV" dirty="0"/>
              <a:t>I</a:t>
            </a:r>
            <a:r>
              <a:rPr lang="lv-LV" dirty="0" smtClean="0"/>
              <a:t>esakāma </a:t>
            </a:r>
            <a:r>
              <a:rPr lang="lv-LV" dirty="0"/>
              <a:t>ģenētiskā </a:t>
            </a:r>
            <a:r>
              <a:rPr lang="lv-LV" dirty="0" smtClean="0"/>
              <a:t>izmeklēšana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Ja </a:t>
            </a:r>
            <a:r>
              <a:rPr lang="lv-LV" dirty="0"/>
              <a:t>arī </a:t>
            </a:r>
            <a:r>
              <a:rPr lang="lv-LV" dirty="0" smtClean="0"/>
              <a:t>partnerim, nepieciešama </a:t>
            </a:r>
            <a:r>
              <a:rPr lang="lv-LV" dirty="0"/>
              <a:t>ģenētiķa </a:t>
            </a:r>
            <a:r>
              <a:rPr lang="lv-LV" dirty="0" smtClean="0"/>
              <a:t>konsultācija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Sievietes </a:t>
            </a:r>
            <a:r>
              <a:rPr lang="lv-LV" dirty="0"/>
              <a:t>ar klasisku AGS jāārstē ar glikokortikoīdiem, kas nešķērso placentu</a:t>
            </a:r>
            <a:r>
              <a:rPr lang="lv-LV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Izvēles </a:t>
            </a:r>
            <a:r>
              <a:rPr lang="lv-LV" dirty="0"/>
              <a:t>preparāts </a:t>
            </a:r>
            <a:r>
              <a:rPr lang="lv-LV" dirty="0" smtClean="0"/>
              <a:t>ir </a:t>
            </a:r>
            <a:r>
              <a:rPr lang="lv-LV" b="1" dirty="0" smtClean="0"/>
              <a:t>hidrokortizons</a:t>
            </a:r>
            <a:r>
              <a:rPr lang="lv-LV" dirty="0" smtClean="0"/>
              <a:t>. </a:t>
            </a:r>
            <a:endParaRPr lang="lv-LV" dirty="0"/>
          </a:p>
          <a:p>
            <a:pPr>
              <a:lnSpc>
                <a:spcPct val="150000"/>
              </a:lnSpc>
            </a:pPr>
            <a:r>
              <a:rPr lang="lv-LV" dirty="0" smtClean="0"/>
              <a:t>Neklasiskās </a:t>
            </a:r>
            <a:r>
              <a:rPr lang="lv-LV" dirty="0"/>
              <a:t>formas </a:t>
            </a:r>
            <a:r>
              <a:rPr lang="lv-LV" dirty="0" smtClean="0"/>
              <a:t>gadījumā </a:t>
            </a:r>
            <a:r>
              <a:rPr lang="lv-LV" dirty="0"/>
              <a:t>hidrokortizonu jāpievieno, plānojot grūtniecību un tās laikā. </a:t>
            </a:r>
          </a:p>
        </p:txBody>
      </p:sp>
    </p:spTree>
    <p:extLst>
      <p:ext uri="{BB962C8B-B14F-4D97-AF65-F5344CB8AC3E}">
        <p14:creationId xmlns:p14="http://schemas.microsoft.com/office/powerpoint/2010/main" val="27515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III GRUPA (olnīcu izsīkums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4"/>
            <a:ext cx="5050176" cy="34945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dirty="0"/>
              <a:t>↑ FSH, ↑ LH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dirty="0" smtClean="0"/>
              <a:t>Sūtam pie reproduktologa</a:t>
            </a:r>
          </a:p>
          <a:p>
            <a:pPr>
              <a:lnSpc>
                <a:spcPct val="150000"/>
              </a:lnSpc>
            </a:pPr>
            <a:r>
              <a:rPr lang="lv-LV" dirty="0"/>
              <a:t>A</a:t>
            </a:r>
            <a:r>
              <a:rPr lang="lv-LV" dirty="0" smtClean="0"/>
              <a:t>r </a:t>
            </a:r>
            <a:r>
              <a:rPr lang="lv-LV" dirty="0"/>
              <a:t>jebkuras etioloģijas olnīcu izsīkumu iesaka IVF/ICSI, izmantojot </a:t>
            </a:r>
            <a:r>
              <a:rPr lang="lv-LV" b="1" dirty="0"/>
              <a:t>olšūnu donēšanu</a:t>
            </a:r>
            <a:r>
              <a:rPr lang="lv-LV" dirty="0"/>
              <a:t>. </a:t>
            </a:r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1825625"/>
            <a:ext cx="6850655" cy="46276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37381" y="63265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/>
              <a:t>https://www.eshre.eu/Guidelines-and-Legal/Guidelines/Premature-ovarian-insufficiency</a:t>
            </a:r>
          </a:p>
        </p:txBody>
      </p:sp>
    </p:spTree>
    <p:extLst>
      <p:ext uri="{BB962C8B-B14F-4D97-AF65-F5344CB8AC3E}">
        <p14:creationId xmlns:p14="http://schemas.microsoft.com/office/powerpoint/2010/main" val="39373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Hiperprolaktinēmija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↑ prolaktīns</a:t>
            </a:r>
          </a:p>
          <a:p>
            <a:r>
              <a:rPr lang="lv-LV" dirty="0" smtClean="0"/>
              <a:t>Sūtam </a:t>
            </a:r>
            <a:r>
              <a:rPr lang="lv-LV" dirty="0"/>
              <a:t>pie endokrinologa</a:t>
            </a:r>
          </a:p>
          <a:p>
            <a:r>
              <a:rPr lang="lv-LV" dirty="0" smtClean="0"/>
              <a:t>Terapija ar dopamīna agonistiem (karbegolīns)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13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Neauglība?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103" y="3242254"/>
            <a:ext cx="2822693" cy="31031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9382" y="6271427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800" dirty="0"/>
              <a:t>https://likumi.lv/ta/id/58982-seksualas-un-reproduktivas-veselibas-likums#:~:text=12.pants.%20Neaugl%C4%ABbas,neaugl%C4%ABbas%20diagnostic%C4%93%C5%A1anas%20k%C4%81rt%C4%ABbu.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977" y="2337297"/>
            <a:ext cx="94580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400" dirty="0" smtClean="0"/>
              <a:t>Heteroseksuāla pāra nespēja radīt bērnu gada laikā, dzīvojot regulāru </a:t>
            </a:r>
            <a:r>
              <a:rPr lang="lv-LV" sz="2400" dirty="0" smtClean="0"/>
              <a:t>dzimumdzīvi* </a:t>
            </a:r>
            <a:r>
              <a:rPr lang="lv-LV" sz="2400" dirty="0" smtClean="0"/>
              <a:t>bez kontracepcijas</a:t>
            </a:r>
            <a:r>
              <a:rPr lang="lv-LV" sz="2400" dirty="0" smtClean="0"/>
              <a:t>.</a:t>
            </a:r>
          </a:p>
          <a:p>
            <a:pPr>
              <a:lnSpc>
                <a:spcPct val="150000"/>
              </a:lnSpc>
            </a:pPr>
            <a:endParaRPr lang="lv-LV" sz="2400" dirty="0"/>
          </a:p>
          <a:p>
            <a:pPr>
              <a:lnSpc>
                <a:spcPct val="150000"/>
              </a:lnSpc>
            </a:pPr>
            <a:endParaRPr lang="lv-LV" sz="2400" dirty="0" smtClean="0"/>
          </a:p>
          <a:p>
            <a:pPr>
              <a:lnSpc>
                <a:spcPct val="150000"/>
              </a:lnSpc>
            </a:pPr>
            <a:endParaRPr lang="lv-LV" sz="2400" dirty="0"/>
          </a:p>
          <a:p>
            <a:pPr>
              <a:lnSpc>
                <a:spcPct val="150000"/>
              </a:lnSpc>
            </a:pPr>
            <a:endParaRPr lang="lv-LV" sz="2400" dirty="0" smtClean="0"/>
          </a:p>
          <a:p>
            <a:pPr>
              <a:lnSpc>
                <a:spcPct val="150000"/>
              </a:lnSpc>
            </a:pPr>
            <a:r>
              <a:rPr lang="lv-LV" sz="2000" dirty="0" smtClean="0"/>
              <a:t>*2-3 x nedēļā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42575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Vairogdziedzera funkcija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5"/>
            <a:ext cx="11240604" cy="42519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b="1" dirty="0" smtClean="0"/>
              <a:t>TSH </a:t>
            </a:r>
            <a:r>
              <a:rPr lang="lv-LV" b="1" dirty="0"/>
              <a:t>&gt; 2,5 </a:t>
            </a:r>
            <a:r>
              <a:rPr lang="lv-LV" b="1" dirty="0" smtClean="0"/>
              <a:t>mU/L </a:t>
            </a:r>
            <a:r>
              <a:rPr lang="lv-LV" dirty="0" smtClean="0">
                <a:sym typeface="Wingdings" panose="05000000000000000000" pitchFamily="2" charset="2"/>
              </a:rPr>
              <a:t> endokrinologa konsultācija, nozīmējams </a:t>
            </a:r>
            <a:r>
              <a:rPr lang="lv-LV" b="1" dirty="0" smtClean="0">
                <a:sym typeface="Wingdings" panose="05000000000000000000" pitchFamily="2" charset="2"/>
              </a:rPr>
              <a:t>L-tiroksīns</a:t>
            </a:r>
            <a:r>
              <a:rPr lang="lv-LV" dirty="0" smtClean="0">
                <a:sym typeface="Wingdings" panose="05000000000000000000" pitchFamily="2" charset="2"/>
              </a:rPr>
              <a:t> (Levorhyroxine)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Mērķa TSH sasniegšana vismaz 4 nedēļas pirms medicīniskās apaugļošanas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Vairogdziedzera </a:t>
            </a:r>
            <a:r>
              <a:rPr lang="lv-LV" dirty="0"/>
              <a:t>hormonu receptori atrodas arī reproduktīvajos orgānos, tāpēc tā </a:t>
            </a:r>
            <a:r>
              <a:rPr lang="lv-LV" dirty="0" smtClean="0"/>
              <a:t>izmaiņas ietekmē menstruālo un ovulatoro funkciju.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TSH apgriezti proporcionāli korelē ar AMH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Sievietēm </a:t>
            </a:r>
            <a:r>
              <a:rPr lang="lv-LV" dirty="0"/>
              <a:t>ar hipertireoīdismu jāpabeidz vairogdziedzera </a:t>
            </a:r>
            <a:r>
              <a:rPr lang="lv-LV" dirty="0" smtClean="0"/>
              <a:t>pamatārstēšana (operācija</a:t>
            </a:r>
            <a:r>
              <a:rPr lang="lv-LV" dirty="0"/>
              <a:t>, radioaktīvā joda terapija), pirms uzsāk grūtniecības plānošanu. </a:t>
            </a:r>
            <a:endParaRPr lang="lv-LV" dirty="0" smtClean="0"/>
          </a:p>
          <a:p>
            <a:pPr marL="101600" indent="0">
              <a:lnSpc>
                <a:spcPct val="150000"/>
              </a:lnSpc>
              <a:buNone/>
            </a:pP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28443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Endometrioze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394692"/>
            <a:ext cx="7266903" cy="53339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dirty="0"/>
              <a:t>Pacientēm ar neauglību </a:t>
            </a:r>
            <a:r>
              <a:rPr lang="lv-LV" b="1" dirty="0"/>
              <a:t>visefektīvākā ārstēšana IVF/ICSI</a:t>
            </a:r>
            <a:r>
              <a:rPr lang="lv-LV" dirty="0"/>
              <a:t>, jo sevišķi, ja ir arī citi faktori (olvadu faktors, vīrieša faktors).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I/II stadijas*</a:t>
            </a:r>
            <a:r>
              <a:rPr lang="lv-LV" dirty="0" smtClean="0"/>
              <a:t> gadījumā </a:t>
            </a:r>
            <a:r>
              <a:rPr lang="lv-LV" b="1" dirty="0" smtClean="0"/>
              <a:t>LS ārstēšana </a:t>
            </a:r>
            <a:r>
              <a:rPr lang="lv-LV" dirty="0"/>
              <a:t>uzlabo dabiski ieņemtas grūtniecības </a:t>
            </a:r>
            <a:r>
              <a:rPr lang="lv-LV" dirty="0" smtClean="0"/>
              <a:t>biežumu</a:t>
            </a:r>
            <a:r>
              <a:rPr lang="lv-LV" dirty="0"/>
              <a:t>.</a:t>
            </a:r>
          </a:p>
          <a:p>
            <a:pPr>
              <a:lnSpc>
                <a:spcPct val="150000"/>
              </a:lnSpc>
            </a:pPr>
            <a:endParaRPr lang="lv-LV" b="1" dirty="0" smtClean="0"/>
          </a:p>
          <a:p>
            <a:pPr>
              <a:lnSpc>
                <a:spcPct val="150000"/>
              </a:lnSpc>
            </a:pPr>
            <a:endParaRPr lang="lv-LV" b="1" dirty="0"/>
          </a:p>
          <a:p>
            <a:pPr>
              <a:lnSpc>
                <a:spcPct val="150000"/>
              </a:lnSpc>
            </a:pPr>
            <a:endParaRPr lang="lv-LV" b="1" dirty="0" smtClean="0"/>
          </a:p>
          <a:p>
            <a:pPr marL="101600" indent="0">
              <a:lnSpc>
                <a:spcPct val="150000"/>
              </a:lnSpc>
              <a:buNone/>
            </a:pPr>
            <a:r>
              <a:rPr lang="lv-LV" b="1" dirty="0" smtClean="0"/>
              <a:t>*</a:t>
            </a:r>
            <a:r>
              <a:rPr lang="lv-LV" b="1" dirty="0"/>
              <a:t> </a:t>
            </a:r>
            <a:r>
              <a:rPr lang="en-US" sz="1500" dirty="0" smtClean="0"/>
              <a:t>American </a:t>
            </a:r>
            <a:r>
              <a:rPr lang="en-US" sz="1500" dirty="0"/>
              <a:t>Society for</a:t>
            </a:r>
            <a:r>
              <a:rPr lang="lv-LV" sz="1500" dirty="0"/>
              <a:t> </a:t>
            </a:r>
            <a:r>
              <a:rPr lang="en-US" sz="1500" dirty="0"/>
              <a:t>Reproductive </a:t>
            </a:r>
            <a:r>
              <a:rPr lang="en-US" sz="1500" dirty="0" err="1"/>
              <a:t>Medicin</a:t>
            </a:r>
            <a:r>
              <a:rPr lang="lv-LV" sz="1500" dirty="0" smtClean="0"/>
              <a:t>e ASRM klasifikācija</a:t>
            </a:r>
            <a:endParaRPr lang="lv-LV" sz="1500" b="1" dirty="0" smtClean="0"/>
          </a:p>
          <a:p>
            <a:pPr>
              <a:lnSpc>
                <a:spcPct val="150000"/>
              </a:lnSpc>
            </a:pPr>
            <a:endParaRPr lang="lv-LV" b="1" dirty="0"/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141" y="3260436"/>
            <a:ext cx="3749087" cy="29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Endometriomu enukleācija pirms IVF/ICSI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4"/>
            <a:ext cx="8430685" cy="461212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lv-LV" b="1" dirty="0"/>
              <a:t>R</a:t>
            </a:r>
            <a:r>
              <a:rPr lang="lv-LV" b="1" dirty="0" smtClean="0"/>
              <a:t>utīnā </a:t>
            </a:r>
            <a:r>
              <a:rPr lang="lv-LV" b="1" dirty="0"/>
              <a:t>neiesaka </a:t>
            </a:r>
            <a:r>
              <a:rPr lang="lv-LV" dirty="0"/>
              <a:t>operatīvu endometriomu enukleāciju, jo </a:t>
            </a:r>
            <a:r>
              <a:rPr lang="lv-LV" b="1" dirty="0" smtClean="0"/>
              <a:t>samazina </a:t>
            </a:r>
            <a:r>
              <a:rPr lang="lv-LV" b="1" dirty="0"/>
              <a:t>olnīcu rezervi</a:t>
            </a:r>
            <a:r>
              <a:rPr lang="lv-LV" dirty="0"/>
              <a:t>. </a:t>
            </a:r>
          </a:p>
          <a:p>
            <a:pPr>
              <a:lnSpc>
                <a:spcPct val="150000"/>
              </a:lnSpc>
            </a:pPr>
            <a:r>
              <a:rPr lang="lv-LV" dirty="0"/>
              <a:t>Operācija apsverama, </a:t>
            </a:r>
            <a:r>
              <a:rPr lang="lv-LV" dirty="0" smtClean="0"/>
              <a:t>ja </a:t>
            </a:r>
            <a:r>
              <a:rPr lang="lv-LV" dirty="0"/>
              <a:t>diametrs </a:t>
            </a:r>
            <a:r>
              <a:rPr lang="lv-LV" b="1" dirty="0"/>
              <a:t>&gt;3cm</a:t>
            </a:r>
            <a:r>
              <a:rPr lang="lv-LV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Veicama</a:t>
            </a:r>
            <a:r>
              <a:rPr lang="lv-LV" b="1" dirty="0" smtClean="0"/>
              <a:t> </a:t>
            </a:r>
            <a:r>
              <a:rPr lang="lv-LV" dirty="0" smtClean="0"/>
              <a:t>ar </a:t>
            </a:r>
            <a:r>
              <a:rPr lang="lv-LV" dirty="0"/>
              <a:t>mērķi </a:t>
            </a:r>
            <a:r>
              <a:rPr lang="lv-LV" b="1" dirty="0"/>
              <a:t>mazināt sāpes </a:t>
            </a:r>
            <a:r>
              <a:rPr lang="lv-LV" dirty="0"/>
              <a:t>vai </a:t>
            </a:r>
            <a:r>
              <a:rPr lang="lv-LV" b="1" dirty="0"/>
              <a:t>uzlabot folikulu pieejamību</a:t>
            </a:r>
            <a:r>
              <a:rPr lang="lv-LV" b="1" dirty="0" smtClean="0"/>
              <a:t>.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b="1" dirty="0" smtClean="0"/>
              <a:t>Jāņem vērā sievietes ovariālās rezerves</a:t>
            </a:r>
            <a:r>
              <a:rPr lang="lv-LV" dirty="0" smtClean="0"/>
              <a:t>. </a:t>
            </a:r>
            <a:endParaRPr lang="lv-LV" dirty="0"/>
          </a:p>
          <a:p>
            <a:pPr>
              <a:lnSpc>
                <a:spcPct val="150000"/>
              </a:lnSpc>
            </a:pPr>
            <a:r>
              <a:rPr lang="lv-LV" dirty="0"/>
              <a:t>Rutīnā izrakstīta pēcoperatīva </a:t>
            </a:r>
            <a:r>
              <a:rPr lang="lv-LV" dirty="0" smtClean="0"/>
              <a:t>hormonus </a:t>
            </a:r>
            <a:r>
              <a:rPr lang="lv-LV" dirty="0"/>
              <a:t>supresējoša terapija grūtniecības dabiskas iestāšanās iespēju nākotnē nepalielina.</a:t>
            </a:r>
          </a:p>
          <a:p>
            <a:pPr>
              <a:lnSpc>
                <a:spcPct val="150000"/>
              </a:lnSpc>
            </a:pPr>
            <a:r>
              <a:rPr lang="lv-LV" dirty="0"/>
              <a:t>Pierādījumi neuzrāda ieguvumus ilgstošai KOK/progestogēnu lietošanai pirms IVF/ICSI. 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dirty="0" smtClean="0"/>
              <a:t>KOK apsverama, ja paciente nevēlas/nedrīkst tūlītēji plānot grūtniecību, lai mazinātu sāpes.</a:t>
            </a:r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548" y="4208895"/>
            <a:ext cx="27622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Posms pēc medicīniskās apaugļošanas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690688"/>
            <a:ext cx="10767485" cy="45992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dirty="0" smtClean="0"/>
              <a:t>Bieži pacientei daļa medikamentozās terapijas jau būs atcelta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Estrogēna</a:t>
            </a:r>
            <a:r>
              <a:rPr lang="lv-LV" dirty="0" smtClean="0"/>
              <a:t> preparāti atceļami pakāpeniski pēc </a:t>
            </a:r>
            <a:r>
              <a:rPr lang="lv-LV" b="1" dirty="0" smtClean="0"/>
              <a:t>8.grūtniecības</a:t>
            </a:r>
            <a:r>
              <a:rPr lang="lv-LV" dirty="0" smtClean="0"/>
              <a:t> nedēļas</a:t>
            </a:r>
          </a:p>
          <a:p>
            <a:pPr>
              <a:lnSpc>
                <a:spcPct val="150000"/>
              </a:lnSpc>
            </a:pPr>
            <a:r>
              <a:rPr lang="lv-LV" b="1" dirty="0" smtClean="0"/>
              <a:t>Progesterona</a:t>
            </a:r>
            <a:r>
              <a:rPr lang="lv-LV" dirty="0" smtClean="0"/>
              <a:t> preparāti pakāpeniski atceļami pēc </a:t>
            </a:r>
            <a:r>
              <a:rPr lang="lv-LV" b="1" dirty="0" smtClean="0"/>
              <a:t>9.grūtniecības</a:t>
            </a:r>
            <a:r>
              <a:rPr lang="lv-LV" dirty="0" smtClean="0"/>
              <a:t> nedēļas 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18.-23.(+6d) grūtniecības nedēļā </a:t>
            </a:r>
            <a:r>
              <a:rPr lang="lv-LV" b="1" dirty="0" smtClean="0"/>
              <a:t>EhoKG auglim </a:t>
            </a:r>
            <a:r>
              <a:rPr lang="lv-LV" dirty="0" smtClean="0"/>
              <a:t>(augstāks risks iedzimtai sirdskaitei)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Atkarībā no pielietotā embriotransfēra protokola nedaudz augstāki hipertensīvo sarežģījumu riski, </a:t>
            </a:r>
            <a:r>
              <a:rPr lang="lv-LV" dirty="0"/>
              <a:t>PAS </a:t>
            </a:r>
            <a:r>
              <a:rPr lang="lv-LV" dirty="0" smtClean="0"/>
              <a:t>risks, PPH risks, priekšlaicīgu </a:t>
            </a:r>
            <a:r>
              <a:rPr lang="lv-LV" dirty="0"/>
              <a:t>dzemdību </a:t>
            </a:r>
            <a:r>
              <a:rPr lang="lv-LV" dirty="0" smtClean="0"/>
              <a:t>risks (hormonu aizstājējterapijas ciklos)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Apsverama dzemdību darbības indukcija pēc 39 grūtniecības nedēļas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867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Kopsavilkums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4"/>
            <a:ext cx="9991631" cy="478761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lv-LV" b="1" dirty="0" smtClean="0"/>
              <a:t>Laicīga </a:t>
            </a:r>
            <a:r>
              <a:rPr lang="lv-LV" dirty="0" smtClean="0"/>
              <a:t>un </a:t>
            </a:r>
            <a:r>
              <a:rPr lang="lv-LV" b="1" dirty="0" smtClean="0"/>
              <a:t>mērķtiecīga </a:t>
            </a:r>
            <a:r>
              <a:rPr lang="lv-LV" b="1" u="sng" dirty="0" smtClean="0"/>
              <a:t>abu</a:t>
            </a:r>
            <a:r>
              <a:rPr lang="lv-LV" b="1" dirty="0" smtClean="0"/>
              <a:t> </a:t>
            </a:r>
            <a:r>
              <a:rPr lang="lv-LV" dirty="0" smtClean="0"/>
              <a:t>partneru izmeklēšana </a:t>
            </a:r>
          </a:p>
          <a:p>
            <a:pPr>
              <a:lnSpc>
                <a:spcPct val="170000"/>
              </a:lnSpc>
            </a:pPr>
            <a:r>
              <a:rPr lang="lv-LV" dirty="0" smtClean="0"/>
              <a:t>Ja </a:t>
            </a:r>
            <a:r>
              <a:rPr lang="lv-LV" dirty="0"/>
              <a:t>sievietes neauglības ārstēšana ir neefektīva arī pēc iespējamo iemeslu novēršanas, vai </a:t>
            </a:r>
            <a:r>
              <a:rPr lang="lv-LV" dirty="0" smtClean="0"/>
              <a:t>pastāv </a:t>
            </a:r>
            <a:r>
              <a:rPr lang="lv-LV" dirty="0"/>
              <a:t>vīrieša neauglības faktors, kas nevar tikt </a:t>
            </a:r>
            <a:r>
              <a:rPr lang="lv-LV" dirty="0" smtClean="0"/>
              <a:t>koriģēts, nosūtam uz medicīnisko apaugļošanu!</a:t>
            </a:r>
          </a:p>
        </p:txBody>
      </p:sp>
    </p:spTree>
    <p:extLst>
      <p:ext uri="{BB962C8B-B14F-4D97-AF65-F5344CB8AC3E}">
        <p14:creationId xmlns:p14="http://schemas.microsoft.com/office/powerpoint/2010/main" val="37156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2927" y="858981"/>
            <a:ext cx="11225439" cy="1335777"/>
          </a:xfrm>
        </p:spPr>
        <p:txBody>
          <a:bodyPr/>
          <a:lstStyle/>
          <a:p>
            <a:pPr algn="ctr"/>
            <a:r>
              <a:rPr lang="lv-LV" dirty="0" smtClean="0"/>
              <a:t>Paldies par uzmanību!</a:t>
            </a:r>
            <a:endParaRPr lang="lv-LV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46" y="2870777"/>
            <a:ext cx="2971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Incidence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733" y="1419224"/>
            <a:ext cx="9991631" cy="41687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lv-LV" dirty="0"/>
              <a:t>Neauglība ir globāla veselības problēma, kas, atsaucoties uz </a:t>
            </a:r>
            <a:r>
              <a:rPr lang="lv-LV" dirty="0" smtClean="0"/>
              <a:t>PVO, </a:t>
            </a:r>
            <a:r>
              <a:rPr lang="lv-LV" dirty="0"/>
              <a:t>visā pasaulē ietekmē miljoniem cilvēku reproduktīvā vecumā  (aptuveni 48 miljoni pāru un 186 miljoni cilvēku </a:t>
            </a:r>
            <a:r>
              <a:rPr lang="lv-LV" dirty="0" smtClean="0"/>
              <a:t>individuāli)</a:t>
            </a:r>
          </a:p>
          <a:p>
            <a:pPr>
              <a:lnSpc>
                <a:spcPct val="150000"/>
              </a:lnSpc>
            </a:pPr>
            <a:r>
              <a:rPr lang="lv-LV" dirty="0"/>
              <a:t>Aizdomas par neauglību atzīst 8 % sieviešu un 4 % vīriešu </a:t>
            </a:r>
            <a:r>
              <a:rPr lang="lv-LV" dirty="0" smtClean="0"/>
              <a:t>Latvijā *. 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NVD dati </a:t>
            </a:r>
            <a:r>
              <a:rPr lang="lv-LV" dirty="0"/>
              <a:t>liecina par pakāpenisku neauglības pieaugumu gan sievietēm, gan vīriešiem</a:t>
            </a:r>
            <a:r>
              <a:rPr lang="lv-LV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Sieviešu </a:t>
            </a:r>
            <a:r>
              <a:rPr lang="lv-LV" dirty="0"/>
              <a:t>skaits ar neauglības diagnozi Latvijā 2022. gadā bija – 8238, vīriešu skaits – </a:t>
            </a:r>
            <a:r>
              <a:rPr lang="lv-LV" dirty="0" smtClean="0"/>
              <a:t>468</a:t>
            </a:r>
          </a:p>
          <a:p>
            <a:endParaRPr lang="lv-LV" dirty="0"/>
          </a:p>
        </p:txBody>
      </p:sp>
      <p:sp>
        <p:nvSpPr>
          <p:cNvPr id="7" name="Rectangle 6"/>
          <p:cNvSpPr/>
          <p:nvPr/>
        </p:nvSpPr>
        <p:spPr>
          <a:xfrm>
            <a:off x="343332" y="6224627"/>
            <a:ext cx="10592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*Pētījums </a:t>
            </a:r>
            <a:r>
              <a:rPr lang="lv-LV" dirty="0"/>
              <a:t>par Latvijas iedzīvotāju seksuālās un reproduktīvās veselības ietekmējošiem faktoriem un paradumiem, 2023. </a:t>
            </a:r>
            <a:r>
              <a:rPr lang="lv-LV" dirty="0" smtClean="0"/>
              <a:t>gads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191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Dzemdību skaits Latvijā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13" y="1374632"/>
            <a:ext cx="9893534" cy="49338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66836" y="6308438"/>
            <a:ext cx="7908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dirty="0"/>
              <a:t>https://statistika.spkc.gov.lv/pxweb/lv/Health/Health__Mates_berna_veseliba/MCH010_dzemdibu_raditaji_regioni.px/chart/chartViewLine/</a:t>
            </a:r>
          </a:p>
        </p:txBody>
      </p:sp>
    </p:spTree>
    <p:extLst>
      <p:ext uri="{BB962C8B-B14F-4D97-AF65-F5344CB8AC3E}">
        <p14:creationId xmlns:p14="http://schemas.microsoft.com/office/powerpoint/2010/main" val="35571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32" y="137201"/>
            <a:ext cx="11231896" cy="1325563"/>
          </a:xfrm>
        </p:spPr>
        <p:txBody>
          <a:bodyPr/>
          <a:lstStyle/>
          <a:p>
            <a:r>
              <a:rPr lang="lv-LV" dirty="0" smtClean="0"/>
              <a:t>Dzemdības pēc ART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82" y="1200093"/>
            <a:ext cx="10151196" cy="5396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3927" y="6596390"/>
            <a:ext cx="7982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dirty="0"/>
              <a:t>https://statistika.spkc.gov.lv/pxweb/lv/Health/Health__Mates_berna_veseliba/MCH080_Mates_slimibas_sarezgijumi.px/chart/chartViewLine/</a:t>
            </a:r>
          </a:p>
        </p:txBody>
      </p:sp>
    </p:spTree>
    <p:extLst>
      <p:ext uri="{BB962C8B-B14F-4D97-AF65-F5344CB8AC3E}">
        <p14:creationId xmlns:p14="http://schemas.microsoft.com/office/powerpoint/2010/main" val="10230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Etioloģija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4"/>
            <a:ext cx="11240604" cy="38547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b="1" dirty="0"/>
              <a:t>85 %</a:t>
            </a:r>
            <a:r>
              <a:rPr lang="lv-LV" dirty="0"/>
              <a:t> gadījumu neauglību izraisa identificējamas novirzes no normālas fizioloģijas </a:t>
            </a:r>
            <a:r>
              <a:rPr lang="lv-LV" dirty="0" smtClean="0"/>
              <a:t>vai noteikta pamatslimība.</a:t>
            </a:r>
          </a:p>
          <a:p>
            <a:pPr>
              <a:lnSpc>
                <a:spcPct val="150000"/>
              </a:lnSpc>
            </a:pPr>
            <a:r>
              <a:rPr lang="lv-LV" dirty="0" smtClean="0"/>
              <a:t>Visbiežāk </a:t>
            </a:r>
            <a:r>
              <a:rPr lang="lv-LV" dirty="0"/>
              <a:t>sastopamie neauglības cēloņi ir </a:t>
            </a:r>
            <a:r>
              <a:rPr lang="lv-LV" b="1" dirty="0">
                <a:solidFill>
                  <a:srgbClr val="00B050"/>
                </a:solidFill>
              </a:rPr>
              <a:t>ovulācijas disfunkcija, vīriešu </a:t>
            </a:r>
            <a:r>
              <a:rPr lang="lv-LV" b="1" dirty="0" smtClean="0">
                <a:solidFill>
                  <a:srgbClr val="00B050"/>
                </a:solidFill>
              </a:rPr>
              <a:t>faktora neauglība </a:t>
            </a:r>
            <a:r>
              <a:rPr lang="lv-LV" b="1" dirty="0">
                <a:solidFill>
                  <a:srgbClr val="00B050"/>
                </a:solidFill>
              </a:rPr>
              <a:t>un olvadu slimības. </a:t>
            </a:r>
            <a:endParaRPr lang="lv-LV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lv-LV" dirty="0" smtClean="0"/>
              <a:t>Atlikušajiem </a:t>
            </a:r>
            <a:r>
              <a:rPr lang="lv-LV" b="1" dirty="0"/>
              <a:t>≈15 % </a:t>
            </a:r>
            <a:r>
              <a:rPr lang="lv-LV" dirty="0"/>
              <a:t>neauglīgo pāru ir </a:t>
            </a:r>
            <a:r>
              <a:rPr lang="lv-LV" dirty="0" smtClean="0"/>
              <a:t>nezināmas izcelsmes </a:t>
            </a:r>
            <a:r>
              <a:rPr lang="lv-LV" dirty="0"/>
              <a:t>neauglība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237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Kad jāuzsāk izmeklēt?</a:t>
            </a:r>
            <a:endParaRPr lang="lv-LV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9390"/>
              </p:ext>
            </p:extLst>
          </p:nvPr>
        </p:nvGraphicFramePr>
        <p:xfrm>
          <a:off x="914400" y="1920392"/>
          <a:ext cx="8959272" cy="33720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9818">
                  <a:extLst>
                    <a:ext uri="{9D8B030D-6E8A-4147-A177-3AD203B41FA5}">
                      <a16:colId xmlns:a16="http://schemas.microsoft.com/office/drawing/2014/main" val="4026671251"/>
                    </a:ext>
                  </a:extLst>
                </a:gridCol>
                <a:gridCol w="2239818">
                  <a:extLst>
                    <a:ext uri="{9D8B030D-6E8A-4147-A177-3AD203B41FA5}">
                      <a16:colId xmlns:a16="http://schemas.microsoft.com/office/drawing/2014/main" val="3688553071"/>
                    </a:ext>
                  </a:extLst>
                </a:gridCol>
                <a:gridCol w="2239818">
                  <a:extLst>
                    <a:ext uri="{9D8B030D-6E8A-4147-A177-3AD203B41FA5}">
                      <a16:colId xmlns:a16="http://schemas.microsoft.com/office/drawing/2014/main" val="345498259"/>
                    </a:ext>
                  </a:extLst>
                </a:gridCol>
                <a:gridCol w="2239818">
                  <a:extLst>
                    <a:ext uri="{9D8B030D-6E8A-4147-A177-3AD203B41FA5}">
                      <a16:colId xmlns:a16="http://schemas.microsoft.com/office/drawing/2014/main" val="2332491776"/>
                    </a:ext>
                  </a:extLst>
                </a:gridCol>
              </a:tblGrid>
              <a:tr h="2237669"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&lt;35 g.v.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baseline="0" dirty="0" smtClean="0"/>
                        <a:t>&gt;35 g.v.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baseline="0" dirty="0" smtClean="0"/>
                        <a:t>&gt;40 g.v.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Ir stāvoklis/ iemesls,</a:t>
                      </a:r>
                      <a:r>
                        <a:rPr lang="lv-LV" sz="2400" baseline="0" dirty="0" smtClean="0"/>
                        <a:t> kas vari izraisīt neauglību*</a:t>
                      </a:r>
                      <a:endParaRPr lang="lv-LV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505127"/>
                  </a:ext>
                </a:extLst>
              </a:tr>
              <a:tr h="1134374">
                <a:tc>
                  <a:txBody>
                    <a:bodyPr/>
                    <a:lstStyle/>
                    <a:p>
                      <a:r>
                        <a:rPr lang="lv-LV" sz="2400" b="1" dirty="0" smtClean="0"/>
                        <a:t>12</a:t>
                      </a:r>
                      <a:r>
                        <a:rPr lang="lv-LV" sz="2400" baseline="0" dirty="0" smtClean="0"/>
                        <a:t> mēneši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b="1" dirty="0" smtClean="0"/>
                        <a:t>6</a:t>
                      </a:r>
                      <a:r>
                        <a:rPr lang="lv-LV" sz="2400" dirty="0" smtClean="0"/>
                        <a:t> mēneši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b="1" dirty="0" smtClean="0"/>
                        <a:t>uzreiz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b="1" dirty="0" smtClean="0"/>
                        <a:t>uzreiz</a:t>
                      </a:r>
                      <a:endParaRPr lang="lv-LV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19499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14400" y="589647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 smtClean="0"/>
              <a:t>*Oligo/amenoreja, zināma </a:t>
            </a:r>
            <a:r>
              <a:rPr lang="lv-LV" dirty="0"/>
              <a:t>(vai aizdomas par) dzemdes, olvadu vai vēderplēves </a:t>
            </a:r>
            <a:r>
              <a:rPr lang="lv-LV" dirty="0" smtClean="0"/>
              <a:t>slimību, endometrioze </a:t>
            </a:r>
            <a:r>
              <a:rPr lang="lv-LV" dirty="0"/>
              <a:t>(III/IV </a:t>
            </a:r>
            <a:r>
              <a:rPr lang="lv-LV" dirty="0" smtClean="0"/>
              <a:t>stadija), zināma </a:t>
            </a:r>
            <a:r>
              <a:rPr lang="lv-LV" dirty="0"/>
              <a:t>vīriešu neauglība (vai aizdomas par vīriešu neauglību</a:t>
            </a:r>
            <a:r>
              <a:rPr lang="lv-LV" dirty="0" smtClean="0"/>
              <a:t>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327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Indikācija tūlītējai izmeklēšanai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4" y="1825625"/>
            <a:ext cx="11240604" cy="3365212"/>
          </a:xfrm>
        </p:spPr>
        <p:txBody>
          <a:bodyPr>
            <a:normAutofit fontScale="55000" lnSpcReduction="20000"/>
          </a:bodyPr>
          <a:lstStyle/>
          <a:p>
            <a:pPr marL="558800" indent="-457200">
              <a:lnSpc>
                <a:spcPct val="170000"/>
              </a:lnSpc>
              <a:buAutoNum type="arabicPeriod"/>
            </a:pPr>
            <a:r>
              <a:rPr lang="lv-LV" sz="4000" dirty="0" smtClean="0"/>
              <a:t>Sievietes </a:t>
            </a:r>
            <a:r>
              <a:rPr lang="lv-LV" sz="4000" dirty="0"/>
              <a:t>vecums </a:t>
            </a:r>
            <a:r>
              <a:rPr lang="lv-LV" sz="4000" b="1" dirty="0"/>
              <a:t>virs 40 </a:t>
            </a:r>
            <a:r>
              <a:rPr lang="lv-LV" sz="4000" dirty="0" smtClean="0"/>
              <a:t>gadiem</a:t>
            </a:r>
          </a:p>
          <a:p>
            <a:pPr marL="558800" indent="-457200">
              <a:lnSpc>
                <a:spcPct val="170000"/>
              </a:lnSpc>
              <a:buAutoNum type="arabicPeriod"/>
            </a:pPr>
            <a:r>
              <a:rPr lang="lv-LV" sz="4000" b="1" dirty="0" smtClean="0"/>
              <a:t>Oligo/amenoreja</a:t>
            </a:r>
          </a:p>
          <a:p>
            <a:pPr marL="558800" indent="-457200">
              <a:lnSpc>
                <a:spcPct val="170000"/>
              </a:lnSpc>
              <a:buAutoNum type="arabicPeriod"/>
            </a:pPr>
            <a:r>
              <a:rPr lang="lv-LV" sz="4000" dirty="0" smtClean="0"/>
              <a:t>Zināma </a:t>
            </a:r>
            <a:r>
              <a:rPr lang="lv-LV" sz="4000" dirty="0"/>
              <a:t>(vai aizdomas par) dzemdes, olvadu vai vēderplēves </a:t>
            </a:r>
            <a:r>
              <a:rPr lang="lv-LV" sz="4000" dirty="0" smtClean="0"/>
              <a:t>slimība</a:t>
            </a:r>
          </a:p>
          <a:p>
            <a:pPr marL="558800" indent="-457200">
              <a:lnSpc>
                <a:spcPct val="170000"/>
              </a:lnSpc>
              <a:buAutoNum type="arabicPeriod"/>
            </a:pPr>
            <a:r>
              <a:rPr lang="lv-LV" sz="4000" b="1" dirty="0" smtClean="0"/>
              <a:t>Endometrioze</a:t>
            </a:r>
            <a:r>
              <a:rPr lang="lv-LV" sz="4000" dirty="0" smtClean="0"/>
              <a:t> </a:t>
            </a:r>
            <a:r>
              <a:rPr lang="lv-LV" sz="4000" dirty="0"/>
              <a:t>(III/IV </a:t>
            </a:r>
            <a:r>
              <a:rPr lang="lv-LV" sz="4000" dirty="0" smtClean="0"/>
              <a:t>stadija)</a:t>
            </a:r>
          </a:p>
          <a:p>
            <a:pPr marL="558800" indent="-457200">
              <a:lnSpc>
                <a:spcPct val="170000"/>
              </a:lnSpc>
              <a:buAutoNum type="arabicPeriod"/>
            </a:pPr>
            <a:r>
              <a:rPr lang="lv-LV" sz="4000" dirty="0" smtClean="0"/>
              <a:t>Zināma </a:t>
            </a:r>
            <a:r>
              <a:rPr lang="lv-LV" sz="4000" b="1" dirty="0"/>
              <a:t>vīriešu neauglība </a:t>
            </a:r>
            <a:r>
              <a:rPr lang="lv-LV" sz="4000" dirty="0"/>
              <a:t>(vai aizdomas par vīriešu neauglību</a:t>
            </a:r>
            <a:r>
              <a:rPr lang="lv-LV" sz="4000" dirty="0" smtClean="0"/>
              <a:t>)</a:t>
            </a:r>
            <a:endParaRPr lang="lv-LV" sz="4000" dirty="0"/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181" y="1290537"/>
            <a:ext cx="2772351" cy="20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v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7858</TotalTime>
  <Words>1466</Words>
  <Application>Microsoft Office PowerPoint</Application>
  <PresentationFormat>Widescreen</PresentationFormat>
  <Paragraphs>190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Open Sans</vt:lpstr>
      <vt:lpstr>Calibri</vt:lpstr>
      <vt:lpstr>Arial</vt:lpstr>
      <vt:lpstr>Wingdings</vt:lpstr>
      <vt:lpstr>egv</vt:lpstr>
      <vt:lpstr>        Neauglība – posms pirms nosūtīšanas uz medicīnisko apaugļošanu  </vt:lpstr>
      <vt:lpstr>PowerPoint Presentation</vt:lpstr>
      <vt:lpstr>Neauglība?</vt:lpstr>
      <vt:lpstr>Incidence</vt:lpstr>
      <vt:lpstr>Dzemdību skaits Latvijā</vt:lpstr>
      <vt:lpstr>Dzemdības pēc ART</vt:lpstr>
      <vt:lpstr>Etioloģija</vt:lpstr>
      <vt:lpstr>Kad jāuzsāk izmeklēt?</vt:lpstr>
      <vt:lpstr>Indikācija tūlītējai izmeklēšanai</vt:lpstr>
      <vt:lpstr>PowerPoint Presentation</vt:lpstr>
      <vt:lpstr>Diagnostika</vt:lpstr>
      <vt:lpstr>Partnerim spermogramma</vt:lpstr>
      <vt:lpstr>Diagnostika</vt:lpstr>
      <vt:lpstr>Infekciozo faktoru diagnostika </vt:lpstr>
      <vt:lpstr>Histerosonosalpingogrāfija (HyCoSy)</vt:lpstr>
      <vt:lpstr>Histeroskopija/Histerorezektoskopija</vt:lpstr>
      <vt:lpstr>Laparoskopija</vt:lpstr>
      <vt:lpstr>Endokrīno faktoru diagnostika</vt:lpstr>
      <vt:lpstr>Anti-Millera hormons (AMH)</vt:lpstr>
      <vt:lpstr>AMH interpretācija </vt:lpstr>
      <vt:lpstr>Ovulācijas traucējumi, anovulācija, amenoreja</vt:lpstr>
      <vt:lpstr>I GRUPA (hipotalāma-hipofīzes mazspēja)</vt:lpstr>
      <vt:lpstr>II GRUPA (hipotalāma-hipofīzes disfunkcija) </vt:lpstr>
      <vt:lpstr>II GRUPA, PCOS </vt:lpstr>
      <vt:lpstr>II GRUPA, PCOS </vt:lpstr>
      <vt:lpstr>Olnīcu stimulēšana ar klomifēna citrātu vai letrazolu</vt:lpstr>
      <vt:lpstr>II GRUPA, iedzimta virsnieru garozas hiperplāzija </vt:lpstr>
      <vt:lpstr>III GRUPA (olnīcu izsīkums)</vt:lpstr>
      <vt:lpstr>Hiperprolaktinēmija</vt:lpstr>
      <vt:lpstr>Vairogdziedzera funkcija</vt:lpstr>
      <vt:lpstr>Endometrioze</vt:lpstr>
      <vt:lpstr>Endometriomu enukleācija pirms IVF/ICSI</vt:lpstr>
      <vt:lpstr>Posms pēc medicīniskās apaugļošanas</vt:lpstr>
      <vt:lpstr>Kopsavilkums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AUGSTA RISKA PACIENTE – NO REPRODUKTOLOGA KABINETA LĪDZ DZEMDĪBU NODAĻAI</dc:title>
  <dc:creator>Veronika Jurca</dc:creator>
  <cp:lastModifiedBy>BT1</cp:lastModifiedBy>
  <cp:revision>215</cp:revision>
  <dcterms:created xsi:type="dcterms:W3CDTF">2023-05-01T07:04:12Z</dcterms:created>
  <dcterms:modified xsi:type="dcterms:W3CDTF">2024-11-21T22:22:19Z</dcterms:modified>
</cp:coreProperties>
</file>