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32"/>
  </p:notesMasterIdLst>
  <p:sldIdLst>
    <p:sldId id="256" r:id="rId2"/>
    <p:sldId id="307" r:id="rId3"/>
    <p:sldId id="292" r:id="rId4"/>
    <p:sldId id="293" r:id="rId5"/>
    <p:sldId id="261" r:id="rId6"/>
    <p:sldId id="264" r:id="rId7"/>
    <p:sldId id="265" r:id="rId8"/>
    <p:sldId id="268" r:id="rId9"/>
    <p:sldId id="272" r:id="rId10"/>
    <p:sldId id="273" r:id="rId11"/>
    <p:sldId id="258" r:id="rId12"/>
    <p:sldId id="259" r:id="rId13"/>
    <p:sldId id="260" r:id="rId14"/>
    <p:sldId id="285" r:id="rId15"/>
    <p:sldId id="274" r:id="rId16"/>
    <p:sldId id="275" r:id="rId17"/>
    <p:sldId id="276" r:id="rId18"/>
    <p:sldId id="277" r:id="rId19"/>
    <p:sldId id="278" r:id="rId20"/>
    <p:sldId id="298" r:id="rId21"/>
    <p:sldId id="279" r:id="rId22"/>
    <p:sldId id="299" r:id="rId23"/>
    <p:sldId id="302" r:id="rId24"/>
    <p:sldId id="281" r:id="rId25"/>
    <p:sldId id="300" r:id="rId26"/>
    <p:sldId id="283" r:id="rId27"/>
    <p:sldId id="286" r:id="rId28"/>
    <p:sldId id="306" r:id="rId29"/>
    <p:sldId id="304" r:id="rId30"/>
    <p:sldId id="291" r:id="rId31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F6309-1840-4754-A054-FACA37100CA2}" type="datetimeFigureOut">
              <a:rPr lang="lv-LV" smtClean="0"/>
              <a:t>16.05.2025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13DF6-58DB-4ABC-B8BB-E84F526B9A6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4713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PP post </a:t>
            </a:r>
            <a:r>
              <a:rPr lang="lv-LV" dirty="0" err="1"/>
              <a:t>partum</a:t>
            </a:r>
            <a:r>
              <a:rPr lang="lv-LV" dirty="0"/>
              <a:t> pēc dzemdībām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113DF6-58DB-4ABC-B8BB-E84F526B9A66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44902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Implantācija </a:t>
            </a:r>
            <a:r>
              <a:rPr lang="lv-LV" dirty="0" err="1"/>
              <a:t>speriods</a:t>
            </a:r>
            <a:r>
              <a:rPr lang="lv-LV" dirty="0"/>
              <a:t>, orgānu attīstības periods, augļa nobriešana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113DF6-58DB-4ABC-B8BB-E84F526B9A66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39891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Relatīvais risks 0,40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113DF6-58DB-4ABC-B8BB-E84F526B9A66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88748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Vai ir droši veikt olnīcu stimulāciju vai auglības saglabāšanu pacientēm ar KV? COS- kontrolēta </a:t>
            </a:r>
            <a:r>
              <a:rPr lang="lv-LV" dirty="0" err="1"/>
              <a:t>ovāriju</a:t>
            </a:r>
            <a:r>
              <a:rPr lang="lv-LV" dirty="0"/>
              <a:t> stimulācija. ART step </a:t>
            </a:r>
            <a:r>
              <a:rPr lang="lv-LV" dirty="0" err="1"/>
              <a:t>by</a:t>
            </a:r>
            <a:r>
              <a:rPr lang="lv-LV" dirty="0"/>
              <a:t> step </a:t>
            </a:r>
            <a:r>
              <a:rPr lang="lv-LV" dirty="0" err="1"/>
              <a:t>gyde</a:t>
            </a:r>
            <a:r>
              <a:rPr lang="lv-LV" dirty="0"/>
              <a:t>/ assisted </a:t>
            </a:r>
            <a:r>
              <a:rPr lang="lv-LV" dirty="0" err="1"/>
              <a:t>reproductive</a:t>
            </a:r>
            <a:r>
              <a:rPr lang="lv-LV" dirty="0"/>
              <a:t> </a:t>
            </a:r>
            <a:r>
              <a:rPr lang="lv-LV" dirty="0" err="1"/>
              <a:t>thehnology</a:t>
            </a:r>
            <a:r>
              <a:rPr lang="lv-LV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b="0" i="0" dirty="0">
                <a:solidFill>
                  <a:srgbClr val="212121"/>
                </a:solidFill>
                <a:effectLst/>
                <a:latin typeface="BlinkMacSystemFont"/>
              </a:rPr>
              <a:t>Apkopojums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. </a:t>
            </a:r>
            <a:r>
              <a:rPr lang="lv-LV" b="0" i="0" dirty="0">
                <a:solidFill>
                  <a:srgbClr val="212121"/>
                </a:solidFill>
                <a:effectLst/>
                <a:latin typeface="BlinkMacSystemFont"/>
              </a:rPr>
              <a:t>Literatūras dati 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of Medline, Web of Science, Embase and Cochrane library up to 30 June 2021.</a:t>
            </a:r>
            <a:r>
              <a:rPr lang="lv-LV" b="0" i="0" dirty="0">
                <a:solidFill>
                  <a:srgbClr val="212121"/>
                </a:solidFill>
                <a:effectLst/>
                <a:latin typeface="BlinkMacSystemFont"/>
              </a:rPr>
              <a:t> Nešķiet, ka </a:t>
            </a:r>
            <a:r>
              <a:rPr lang="lv-LV" b="0" i="0" dirty="0" err="1">
                <a:solidFill>
                  <a:srgbClr val="212121"/>
                </a:solidFill>
                <a:effectLst/>
                <a:latin typeface="BlinkMacSystemFont"/>
              </a:rPr>
              <a:t>Cos</a:t>
            </a:r>
            <a:r>
              <a:rPr lang="lv-LV" b="0" i="0" dirty="0">
                <a:solidFill>
                  <a:srgbClr val="212121"/>
                </a:solidFill>
                <a:effectLst/>
                <a:latin typeface="BlinkMacSystemFont"/>
              </a:rPr>
              <a:t> palielinātu recidīvu biežumu, PFS utt. Mūsdienās COS ir </a:t>
            </a:r>
            <a:r>
              <a:rPr lang="lv-LV" b="0" i="0" dirty="0" err="1">
                <a:solidFill>
                  <a:srgbClr val="212121"/>
                </a:solidFill>
                <a:effectLst/>
                <a:latin typeface="BlinkMacSystemFont"/>
              </a:rPr>
              <a:t>standartmetode</a:t>
            </a:r>
            <a:r>
              <a:rPr lang="lv-LV" b="0" i="0" dirty="0">
                <a:solidFill>
                  <a:srgbClr val="212121"/>
                </a:solidFill>
                <a:effectLst/>
                <a:latin typeface="BlinkMacSystemFont"/>
              </a:rPr>
              <a:t> jaunām sievietēm ar agrīnu KV, kas vēlas saglabāt auglību. </a:t>
            </a:r>
            <a:r>
              <a:rPr lang="lv-LV" b="0" i="0" dirty="0" err="1">
                <a:solidFill>
                  <a:srgbClr val="212121"/>
                </a:solidFill>
                <a:effectLst/>
                <a:latin typeface="BlinkMacSystemFont"/>
              </a:rPr>
              <a:t>Ķīmijtearpeiti</a:t>
            </a:r>
            <a:r>
              <a:rPr lang="lv-LV" b="0" i="0" dirty="0">
                <a:solidFill>
                  <a:srgbClr val="212121"/>
                </a:solidFill>
                <a:effectLst/>
                <a:latin typeface="BlinkMacSystemFont"/>
              </a:rPr>
              <a:t> ir satraukti par HR+ pacientēm, arī tām, kam plānoti </a:t>
            </a:r>
            <a:r>
              <a:rPr lang="lv-LV" b="0" i="0" dirty="0" err="1">
                <a:solidFill>
                  <a:srgbClr val="212121"/>
                </a:solidFill>
                <a:effectLst/>
                <a:latin typeface="BlinkMacSystemFont"/>
              </a:rPr>
              <a:t>aromatāzes</a:t>
            </a:r>
            <a:r>
              <a:rPr lang="lv-LV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lv-LV" b="0" i="0" dirty="0" err="1">
                <a:solidFill>
                  <a:srgbClr val="212121"/>
                </a:solidFill>
                <a:effectLst/>
                <a:latin typeface="BlinkMacSystemFont"/>
              </a:rPr>
              <a:t>inhibītori</a:t>
            </a:r>
            <a:r>
              <a:rPr lang="lv-LV" b="0" i="0" dirty="0">
                <a:solidFill>
                  <a:srgbClr val="212121"/>
                </a:solidFill>
                <a:effectLst/>
                <a:latin typeface="BlinkMacSystemFont"/>
              </a:rPr>
              <a:t>. LIMITED EVIDENCE</a:t>
            </a:r>
            <a:endParaRPr lang="en-US" b="0" i="0" dirty="0">
              <a:solidFill>
                <a:srgbClr val="212121"/>
              </a:solidFill>
              <a:effectLst/>
              <a:latin typeface="BlinkMacSystemFont"/>
            </a:endParaRP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113DF6-58DB-4ABC-B8BB-E84F526B9A66}" type="slidenum">
              <a:rPr lang="lv-LV" smtClean="0"/>
              <a:t>19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16198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Jaunākas par 42 gadiem, I-II- 93 %, III stadijas, endokrīna </a:t>
            </a:r>
            <a:r>
              <a:rPr lang="lv-LV" dirty="0" err="1"/>
              <a:t>th</a:t>
            </a:r>
            <a:r>
              <a:rPr lang="lv-LV" dirty="0"/>
              <a:t> bija jālieto vismaz 18-30 mēnešus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113DF6-58DB-4ABC-B8BB-E84F526B9A66}" type="slidenum">
              <a:rPr lang="lv-LV" smtClean="0"/>
              <a:t>24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76349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5F3C-F1CC-436C-999B-BCA6AFFE850F}" type="datetimeFigureOut">
              <a:rPr lang="lv-LV" smtClean="0"/>
              <a:t>16.05.2025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1D76-0AD0-49D6-B589-3F2A342EF1F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35152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5F3C-F1CC-436C-999B-BCA6AFFE850F}" type="datetimeFigureOut">
              <a:rPr lang="lv-LV" smtClean="0"/>
              <a:t>16.05.2025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1D76-0AD0-49D6-B589-3F2A342EF1F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4553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5F3C-F1CC-436C-999B-BCA6AFFE850F}" type="datetimeFigureOut">
              <a:rPr lang="lv-LV" smtClean="0"/>
              <a:t>16.05.2025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1D76-0AD0-49D6-B589-3F2A342EF1F4}" type="slidenum">
              <a:rPr lang="lv-LV" smtClean="0"/>
              <a:t>‹#›</a:t>
            </a:fld>
            <a:endParaRPr lang="lv-LV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181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5F3C-F1CC-436C-999B-BCA6AFFE850F}" type="datetimeFigureOut">
              <a:rPr lang="lv-LV" smtClean="0"/>
              <a:t>16.05.2025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1D76-0AD0-49D6-B589-3F2A342EF1F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4581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5F3C-F1CC-436C-999B-BCA6AFFE850F}" type="datetimeFigureOut">
              <a:rPr lang="lv-LV" smtClean="0"/>
              <a:t>16.05.2025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1D76-0AD0-49D6-B589-3F2A342EF1F4}" type="slidenum">
              <a:rPr lang="lv-LV" smtClean="0"/>
              <a:t>‹#›</a:t>
            </a:fld>
            <a:endParaRPr lang="lv-LV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985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5F3C-F1CC-436C-999B-BCA6AFFE850F}" type="datetimeFigureOut">
              <a:rPr lang="lv-LV" smtClean="0"/>
              <a:t>16.05.2025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1D76-0AD0-49D6-B589-3F2A342EF1F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48694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5F3C-F1CC-436C-999B-BCA6AFFE850F}" type="datetimeFigureOut">
              <a:rPr lang="lv-LV" smtClean="0"/>
              <a:t>16.05.2025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1D76-0AD0-49D6-B589-3F2A342EF1F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87152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5F3C-F1CC-436C-999B-BCA6AFFE850F}" type="datetimeFigureOut">
              <a:rPr lang="lv-LV" smtClean="0"/>
              <a:t>16.05.2025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1D76-0AD0-49D6-B589-3F2A342EF1F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1570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5F3C-F1CC-436C-999B-BCA6AFFE850F}" type="datetimeFigureOut">
              <a:rPr lang="lv-LV" smtClean="0"/>
              <a:t>16.05.2025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1D76-0AD0-49D6-B589-3F2A342EF1F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60491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5F3C-F1CC-436C-999B-BCA6AFFE850F}" type="datetimeFigureOut">
              <a:rPr lang="lv-LV" smtClean="0"/>
              <a:t>16.05.2025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1D76-0AD0-49D6-B589-3F2A342EF1F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55290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5F3C-F1CC-436C-999B-BCA6AFFE850F}" type="datetimeFigureOut">
              <a:rPr lang="lv-LV" smtClean="0"/>
              <a:t>16.05.2025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1D76-0AD0-49D6-B589-3F2A342EF1F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33115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5F3C-F1CC-436C-999B-BCA6AFFE850F}" type="datetimeFigureOut">
              <a:rPr lang="lv-LV" smtClean="0"/>
              <a:t>16.05.2025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1D76-0AD0-49D6-B589-3F2A342EF1F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2078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5F3C-F1CC-436C-999B-BCA6AFFE850F}" type="datetimeFigureOut">
              <a:rPr lang="lv-LV" smtClean="0"/>
              <a:t>16.05.2025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1D76-0AD0-49D6-B589-3F2A342EF1F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12840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5F3C-F1CC-436C-999B-BCA6AFFE850F}" type="datetimeFigureOut">
              <a:rPr lang="lv-LV" smtClean="0"/>
              <a:t>16.05.2025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1D76-0AD0-49D6-B589-3F2A342EF1F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06905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5F3C-F1CC-436C-999B-BCA6AFFE850F}" type="datetimeFigureOut">
              <a:rPr lang="lv-LV" smtClean="0"/>
              <a:t>16.05.2025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1D76-0AD0-49D6-B589-3F2A342EF1F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74642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5F3C-F1CC-436C-999B-BCA6AFFE850F}" type="datetimeFigureOut">
              <a:rPr lang="lv-LV" smtClean="0"/>
              <a:t>16.05.2025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1D76-0AD0-49D6-B589-3F2A342EF1F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8034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D5F3C-F1CC-436C-999B-BCA6AFFE850F}" type="datetimeFigureOut">
              <a:rPr lang="lv-LV" smtClean="0"/>
              <a:t>16.05.2025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70C1D76-0AD0-49D6-B589-3F2A342EF1F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4188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E5AB-942B-EA59-35AC-50A7DDC0C0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3280" y="1680256"/>
            <a:ext cx="7808950" cy="2175279"/>
          </a:xfrm>
        </p:spPr>
        <p:txBody>
          <a:bodyPr>
            <a:normAutofit/>
          </a:bodyPr>
          <a:lstStyle/>
          <a:p>
            <a:r>
              <a:rPr lang="en-GB" sz="44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Auglības</a:t>
            </a:r>
            <a:r>
              <a:rPr lang="en-GB" sz="4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saglabāšana</a:t>
            </a:r>
            <a:r>
              <a:rPr lang="en-GB" sz="4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pieaugušajiem</a:t>
            </a:r>
            <a:r>
              <a:rPr lang="en-GB" sz="4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GB" sz="44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onkologa</a:t>
            </a:r>
            <a:r>
              <a:rPr lang="en-GB" sz="4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ķīmijterapeita</a:t>
            </a:r>
            <a:r>
              <a:rPr lang="en-GB" sz="4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skatījums</a:t>
            </a:r>
            <a:r>
              <a:rPr lang="lv-LV" sz="2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174CF7-C017-3A75-7019-CD2451AC2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3323" y="3855536"/>
            <a:ext cx="6186534" cy="1069550"/>
          </a:xfrm>
        </p:spPr>
        <p:txBody>
          <a:bodyPr>
            <a:normAutofit/>
          </a:bodyPr>
          <a:lstStyle/>
          <a:p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16.05.25.</a:t>
            </a:r>
          </a:p>
          <a:p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Linda </a:t>
            </a:r>
            <a:r>
              <a:rPr lang="lv-LV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Jurginauska</a:t>
            </a: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569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DA25D7-6FCB-1C5C-9514-6EFA8A2B5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 ES zinu tagad?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BFC2BB0-E46B-57C3-913E-824B9C3F75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27906" cy="4351338"/>
          </a:xfrm>
        </p:spPr>
        <p:txBody>
          <a:bodyPr/>
          <a:lstStyle/>
          <a:p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Ķīmijterapijas ordinēšana kopumā droša pēc 1. grūtniecības trimestra</a:t>
            </a:r>
          </a:p>
          <a:p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Ķīmijterapija standarta režīms, standarta devas, nav jāveic devu redukcijas</a:t>
            </a:r>
          </a:p>
          <a:p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Ķīmijterapija jāpabeidz 35-37 grūtniecības nedēļā</a:t>
            </a:r>
          </a:p>
          <a:p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Tomēr tā palielina priekšlaicīgu dzemdību iespēju, augļa lēnāku nobriešanu</a:t>
            </a:r>
          </a:p>
          <a:p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Regulāra augļa novērtēšana</a:t>
            </a:r>
          </a:p>
          <a:p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JĀCENŠAS- pilna laika grūtniecības atrisināšana &gt;37 nedēļas</a:t>
            </a:r>
          </a:p>
          <a:p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Imūnterapija/</a:t>
            </a:r>
            <a:r>
              <a:rPr lang="lv-LV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mērķterapija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konstrindicētas</a:t>
            </a: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1111AA-079B-1FAC-6D91-FF825EC144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EC9F80-0814-4873-8864-FA27B00630BA}"/>
              </a:ext>
            </a:extLst>
          </p:cNvPr>
          <p:cNvSpPr txBox="1"/>
          <p:nvPr/>
        </p:nvSpPr>
        <p:spPr>
          <a:xfrm>
            <a:off x="6781046" y="6176963"/>
            <a:ext cx="53294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Peccatori FA et al, Ann Oncol 2013;24:v160-7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09718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3B202-EB3B-0D96-B8E3-AD11A5133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A4494-B3A1-0DBB-308A-8A2217B6A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085" y="1825625"/>
            <a:ext cx="9325069" cy="20130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Auglības saglabāšana un grūtniecība</a:t>
            </a:r>
          </a:p>
          <a:p>
            <a:pPr marL="0" indent="0" algn="ctr">
              <a:buNone/>
            </a:pPr>
            <a:r>
              <a:rPr lang="lv-LV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sievietēm ar krūts vēža diagnozi.</a:t>
            </a:r>
            <a:endParaRPr lang="lv-LV" sz="4400" dirty="0"/>
          </a:p>
        </p:txBody>
      </p:sp>
    </p:spTree>
    <p:extLst>
      <p:ext uri="{BB962C8B-B14F-4D97-AF65-F5344CB8AC3E}">
        <p14:creationId xmlns:p14="http://schemas.microsoft.com/office/powerpoint/2010/main" val="2949952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85B04-5B1B-55A5-8A3F-30B566F19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71" y="365126"/>
            <a:ext cx="11497901" cy="723362"/>
          </a:xfrm>
        </p:spPr>
        <p:txBody>
          <a:bodyPr>
            <a:normAutofit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Auglība- pirms un pēc specifiskas terapijas/lēmumi?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CF31B5-903F-FBFA-C9F3-22FD5BC613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8531" t="26497" r="30685" b="31421"/>
          <a:stretch/>
        </p:blipFill>
        <p:spPr>
          <a:xfrm>
            <a:off x="5219366" y="1592638"/>
            <a:ext cx="6880037" cy="399334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3D30B7-513F-37C3-9E28-A317BEB4A9A5}"/>
              </a:ext>
            </a:extLst>
          </p:cNvPr>
          <p:cNvSpPr txBox="1"/>
          <p:nvPr/>
        </p:nvSpPr>
        <p:spPr>
          <a:xfrm>
            <a:off x="706171" y="6480220"/>
            <a:ext cx="112081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200" dirty="0" err="1"/>
              <a:t>Ruddy</a:t>
            </a:r>
            <a:r>
              <a:rPr lang="lv-LV" sz="1200" dirty="0"/>
              <a:t> KJ </a:t>
            </a:r>
            <a:r>
              <a:rPr lang="lv-LV" sz="1200" dirty="0" err="1"/>
              <a:t>et</a:t>
            </a:r>
            <a:r>
              <a:rPr lang="lv-LV" sz="1200" dirty="0"/>
              <a:t> </a:t>
            </a:r>
            <a:r>
              <a:rPr lang="lv-LV" sz="1200" dirty="0" err="1"/>
              <a:t>al</a:t>
            </a:r>
            <a:r>
              <a:rPr lang="lv-LV" sz="1200" dirty="0"/>
              <a:t>, J </a:t>
            </a:r>
            <a:r>
              <a:rPr lang="lv-LV" sz="1200" dirty="0" err="1"/>
              <a:t>Clin</a:t>
            </a:r>
            <a:r>
              <a:rPr lang="lv-LV" sz="1200" dirty="0"/>
              <a:t> </a:t>
            </a:r>
            <a:r>
              <a:rPr lang="lv-LV" sz="1200" dirty="0" err="1"/>
              <a:t>Oncol</a:t>
            </a:r>
            <a:r>
              <a:rPr lang="lv-LV" sz="1200" dirty="0"/>
              <a:t> 2014;32:1151-6. </a:t>
            </a:r>
            <a:r>
              <a:rPr lang="lv-LV" sz="1200" dirty="0" err="1"/>
              <a:t>Letourneau</a:t>
            </a:r>
            <a:r>
              <a:rPr lang="lv-LV" sz="1200" dirty="0"/>
              <a:t> JM </a:t>
            </a:r>
            <a:r>
              <a:rPr lang="lv-LV" sz="1200" dirty="0" err="1"/>
              <a:t>et</a:t>
            </a:r>
            <a:r>
              <a:rPr lang="lv-LV" sz="1200" dirty="0"/>
              <a:t> </a:t>
            </a:r>
            <a:r>
              <a:rPr lang="lv-LV" sz="1200" dirty="0" err="1"/>
              <a:t>al</a:t>
            </a:r>
            <a:r>
              <a:rPr lang="lv-LV" sz="1200" dirty="0"/>
              <a:t>, </a:t>
            </a:r>
            <a:r>
              <a:rPr lang="lv-LV" sz="1200" dirty="0" err="1"/>
              <a:t>Cancer</a:t>
            </a:r>
            <a:r>
              <a:rPr lang="lv-LV" sz="1200" dirty="0"/>
              <a:t> 2012;118:1710-7 </a:t>
            </a:r>
            <a:r>
              <a:rPr lang="lv-LV" sz="1200" dirty="0" err="1"/>
              <a:t>Mangiardi-Veltin</a:t>
            </a:r>
            <a:r>
              <a:rPr lang="lv-LV" sz="1200" dirty="0"/>
              <a:t> M </a:t>
            </a:r>
            <a:r>
              <a:rPr lang="lv-LV" sz="1200" dirty="0" err="1"/>
              <a:t>et</a:t>
            </a:r>
            <a:r>
              <a:rPr lang="lv-LV" sz="1200" dirty="0"/>
              <a:t> </a:t>
            </a:r>
            <a:r>
              <a:rPr lang="lv-LV" sz="1200" dirty="0" err="1"/>
              <a:t>al</a:t>
            </a:r>
            <a:r>
              <a:rPr lang="lv-LV" sz="1200" dirty="0"/>
              <a:t>, </a:t>
            </a:r>
            <a:r>
              <a:rPr lang="lv-LV" sz="1200" dirty="0" err="1"/>
              <a:t>Reprod</a:t>
            </a:r>
            <a:r>
              <a:rPr lang="lv-LV" sz="1200" dirty="0"/>
              <a:t> </a:t>
            </a:r>
            <a:r>
              <a:rPr lang="lv-LV" sz="1200" dirty="0" err="1"/>
              <a:t>Biomed</a:t>
            </a:r>
            <a:r>
              <a:rPr lang="lv-LV" sz="1200" dirty="0"/>
              <a:t> Online 2022;44(6):1031-44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FBB25-7F08-6C14-6A5E-36AB2C7F8FC6}"/>
              </a:ext>
            </a:extLst>
          </p:cNvPr>
          <p:cNvSpPr txBox="1"/>
          <p:nvPr/>
        </p:nvSpPr>
        <p:spPr>
          <a:xfrm>
            <a:off x="580954" y="1799195"/>
            <a:ext cx="463841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620 sievietes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17- 40 gadi, vid. vecums 37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425 jeb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68% PIRMS terapijas runāja par ‘’grūtniecību’’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tām 51% uztraucās par iespējamo neauglības iestāšanos pēc sistēmiskas terapijas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1% atteicās no ĶT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jeb 2% izvēlējās citu ĶT veidu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jeb 3% atteicās no endokrīnas profilakses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71 jeb 11% izvēlējās saņemt endokrīnu terapiju &lt;5 gadiem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 jeb 10% izvēlējās pirms ĶT auglības saglabāšanas stratēģiju</a:t>
            </a:r>
          </a:p>
          <a:p>
            <a:endParaRPr lang="lv-LV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922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6669F-7C38-7559-2ABD-6608280DC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496"/>
          </a:xfrm>
        </p:spPr>
        <p:txBody>
          <a:bodyPr>
            <a:normAutofit fontScale="90000"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grūtniecības iespējamība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E4B817-F0CF-A53E-6E9D-46C16BE354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27029" t="36932" r="48183" b="32738"/>
          <a:stretch/>
        </p:blipFill>
        <p:spPr>
          <a:xfrm>
            <a:off x="5697651" y="1295654"/>
            <a:ext cx="6199357" cy="426669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E10C24-0D9B-4A66-03C3-3552A86DA531}"/>
              </a:ext>
            </a:extLst>
          </p:cNvPr>
          <p:cNvSpPr txBox="1"/>
          <p:nvPr/>
        </p:nvSpPr>
        <p:spPr>
          <a:xfrm>
            <a:off x="6258208" y="6308209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Lambertini M et al, J Clin Oncol 2021;39(29):3293-305</a:t>
            </a:r>
            <a:endParaRPr lang="lv-LV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9198620-FA21-FDBD-AF0D-362025F94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822" y="1537825"/>
            <a:ext cx="2830716" cy="15286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altLang="lv-LV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4D9D5D-B320-DF28-3BDE-A2F06A3564CE}"/>
              </a:ext>
            </a:extLst>
          </p:cNvPr>
          <p:cNvSpPr txBox="1"/>
          <p:nvPr/>
        </p:nvSpPr>
        <p:spPr>
          <a:xfrm>
            <a:off x="838199" y="1356685"/>
            <a:ext cx="4630093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krūts vēža pacientēm nākamās grūtniecības iespējamība ir mazāka salīdzinot ar kopējo populāciju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lv-LV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mlj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kopējā populācija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112840 </a:t>
            </a:r>
            <a:r>
              <a:rPr lang="lv-LV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pacientes ar KV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7505 </a:t>
            </a:r>
            <a:r>
              <a:rPr lang="lv-LV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bija grūtniecība pēc diagnozes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pacientēm ar turpmāko grūtniecību</a:t>
            </a:r>
            <a:r>
              <a:rPr kumimoji="0" lang="lv-LV" altLang="lv-LV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bija labāks bez recidīva periods (HR, 0,66; 95% TI, 0,49 līdz 0,89) un kopējā dzīvildze (HR, 0,56; 95% TI, 0,45 līdz 0,68) nekā tām, kam nebija grūtniecība pēc KV terapijas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Pacientes vēlme būt mātei-jāuzskata par būtisku aprūpes plāna sastāvdaļu!!!</a:t>
            </a:r>
            <a:endParaRPr lang="en-US" sz="20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E600F5B-8233-2503-0C8F-394FADA37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altLang="lv-LV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561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26129-0432-A695-6DC1-1F82353F0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98F9A3-4BEA-AB80-77C5-88A3D40B26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1505" t="26378" r="28704" b="40006"/>
          <a:stretch/>
        </p:blipFill>
        <p:spPr>
          <a:xfrm>
            <a:off x="677334" y="262041"/>
            <a:ext cx="8847730" cy="420473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F1B3A5-E9BD-44B0-338D-B357B8D64968}"/>
              </a:ext>
            </a:extLst>
          </p:cNvPr>
          <p:cNvSpPr txBox="1"/>
          <p:nvPr/>
        </p:nvSpPr>
        <p:spPr>
          <a:xfrm>
            <a:off x="6427960" y="6308209"/>
            <a:ext cx="58394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Lambertini M et al, J Clin Oncol 2021;39(29):3293-305</a:t>
            </a:r>
            <a:endParaRPr lang="lv-LV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489BCC-2FA4-5C7D-0DEF-F164BC068E1D}"/>
              </a:ext>
            </a:extLst>
          </p:cNvPr>
          <p:cNvSpPr txBox="1"/>
          <p:nvPr/>
        </p:nvSpPr>
        <p:spPr>
          <a:xfrm>
            <a:off x="706171" y="4787328"/>
            <a:ext cx="61925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Lielāks risks uz priekšlaicīgām dzemdībām, ķeizargriezienu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Samazināts bērna dzimšanas svars, kas saņēma ķīmijterapiju&gt; kā populācijā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Iedzimtas anomālijas netika novērotas</a:t>
            </a:r>
          </a:p>
        </p:txBody>
      </p:sp>
    </p:spTree>
    <p:extLst>
      <p:ext uri="{BB962C8B-B14F-4D97-AF65-F5344CB8AC3E}">
        <p14:creationId xmlns:p14="http://schemas.microsoft.com/office/powerpoint/2010/main" val="1951448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11FAC782-AC7F-5029-F0E3-97F62AE9F2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7766" y="344544"/>
            <a:ext cx="9883090" cy="28213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0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 ārstēšanu saistīts priekšlaicīgs olnīcu </a:t>
            </a:r>
            <a:r>
              <a:rPr lang="lv-LV" altLang="lv-LV" sz="2000" b="1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funkcijas </a:t>
            </a:r>
            <a:r>
              <a:rPr kumimoji="0" lang="lv-LV" altLang="lv-LV" sz="20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‘’izsīkšanas’’ risks krūts vēža </a:t>
            </a:r>
            <a:r>
              <a:rPr lang="lv-LV" altLang="lv-LV" sz="2000" b="1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pacientēm</a:t>
            </a:r>
            <a:endParaRPr kumimoji="0" lang="lv-LV" altLang="lv-LV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48D811-D1AA-0350-A6EE-DDE3CD858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0485" t="37882" r="55087" b="26846"/>
          <a:stretch/>
        </p:blipFill>
        <p:spPr>
          <a:xfrm>
            <a:off x="716446" y="740100"/>
            <a:ext cx="4392865" cy="60410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52947A-BAE8-538F-75DF-CF688A32718A}"/>
              </a:ext>
            </a:extLst>
          </p:cNvPr>
          <p:cNvSpPr txBox="1"/>
          <p:nvPr/>
        </p:nvSpPr>
        <p:spPr>
          <a:xfrm>
            <a:off x="7168082" y="6303296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/>
              <a:t>Razeti MG </a:t>
            </a:r>
            <a:r>
              <a:rPr lang="lv-LV" dirty="0" err="1"/>
              <a:t>et</a:t>
            </a:r>
            <a:r>
              <a:rPr lang="lv-LV" dirty="0"/>
              <a:t> </a:t>
            </a:r>
            <a:r>
              <a:rPr lang="lv-LV" dirty="0" err="1"/>
              <a:t>al</a:t>
            </a:r>
            <a:r>
              <a:rPr lang="lv-LV" dirty="0"/>
              <a:t>, ESMO </a:t>
            </a:r>
            <a:r>
              <a:rPr lang="lv-LV" dirty="0" err="1"/>
              <a:t>Open</a:t>
            </a:r>
            <a:r>
              <a:rPr lang="lv-LV" dirty="0"/>
              <a:t> 2021;6(3):100112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A9D12CC-8172-A47C-844B-B986F03AFD3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09850" y="2060664"/>
            <a:ext cx="2969540" cy="89769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v-LV" alt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Atslēgas vārdi </a:t>
            </a:r>
            <a:r>
              <a:rPr lang="lv-LV" altLang="lv-LV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lv-LV" alt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vecums, ķīmijterapijas preparāti, to devas.</a:t>
            </a:r>
            <a:endParaRPr kumimoji="0" lang="lv-LV" altLang="lv-LV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9056EEBF-389C-A40A-2969-54A963D44AA1}"/>
              </a:ext>
            </a:extLst>
          </p:cNvPr>
          <p:cNvSpPr/>
          <p:nvPr/>
        </p:nvSpPr>
        <p:spPr>
          <a:xfrm>
            <a:off x="3648548" y="2368440"/>
            <a:ext cx="2299580" cy="28213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10573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F5B50-AA11-E2A2-429C-CFB4DF43A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238" y="217283"/>
            <a:ext cx="10750235" cy="646331"/>
          </a:xfrm>
        </p:spPr>
        <p:txBody>
          <a:bodyPr>
            <a:normAutofit/>
          </a:bodyPr>
          <a:lstStyle/>
          <a:p>
            <a:r>
              <a:rPr kumimoji="0" lang="lv-LV" altLang="lv-LV" sz="20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 ārstēšanu saistīts priekšlaicīgs reproduktīvo orgānu ‘’izsīkšanas’’ risks krūts vēža pacientēm</a:t>
            </a:r>
            <a:r>
              <a:rPr kumimoji="0" lang="lv-LV" altLang="lv-LV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v-LV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612191-F14C-0F16-85D3-30E58A172E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6382" t="44361" r="28490" b="25612"/>
          <a:stretch/>
        </p:blipFill>
        <p:spPr>
          <a:xfrm>
            <a:off x="123536" y="1117918"/>
            <a:ext cx="11791656" cy="441336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FF078F-D850-BD54-29E1-30B711F34BFD}"/>
              </a:ext>
            </a:extLst>
          </p:cNvPr>
          <p:cNvSpPr txBox="1"/>
          <p:nvPr/>
        </p:nvSpPr>
        <p:spPr>
          <a:xfrm>
            <a:off x="195404" y="6252022"/>
            <a:ext cx="120690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Gentile G et al, Cancer Treat Rev 2024;128:102769 Winship A et al, Hum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Reprod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2020;35:1864-74. Winship A et al, Nat Cancer 2022;3:1-13</a:t>
            </a:r>
            <a:endParaRPr lang="lv-L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93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70A1C6-D1E2-FBA6-E418-D21578206A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6106" t="24230" r="45764" b="53405"/>
          <a:stretch/>
        </p:blipFill>
        <p:spPr>
          <a:xfrm>
            <a:off x="253498" y="440444"/>
            <a:ext cx="5392156" cy="2411397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7A53E9-CD31-CC6E-A200-3A4D5E0AD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9519" y="1671714"/>
            <a:ext cx="4184034" cy="3880773"/>
          </a:xfrm>
        </p:spPr>
        <p:txBody>
          <a:bodyPr>
            <a:normAutofit/>
          </a:bodyPr>
          <a:lstStyle/>
          <a:p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Visiem vēža pacientiem reproduktīvā vecumā jāsaņem konsultācija par </a:t>
            </a:r>
            <a:r>
              <a:rPr lang="lv-LV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onofertilitāti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pēc iespējams agrīnā periodā pirms ārstēšanas uzsākšanas- neatkarīgi no vēža veida un stadijas </a:t>
            </a:r>
            <a:r>
              <a:rPr kumimoji="0" lang="lv-LV" altLang="lv-LV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[III, A]</a:t>
            </a:r>
          </a:p>
          <a:p>
            <a:r>
              <a:rPr kumimoji="0" lang="lv-LV" altLang="lv-LV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tā kā nav 100% zināma katra pret vēža preparāta iedarbība uz reproduktīvās sistēmas orgāniem, tad katra terapija jāuzskata par potenciāli bīstamu  </a:t>
            </a:r>
            <a:r>
              <a:rPr kumimoji="0" lang="lv-LV" altLang="lv-LV" sz="2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gonaadotoksicitātes</a:t>
            </a:r>
            <a:r>
              <a:rPr kumimoji="0" lang="lv-LV" altLang="lv-LV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attīstībai [V, A] </a:t>
            </a: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C4BD2E-07A3-8D74-CCB3-576062F60B4F}"/>
              </a:ext>
            </a:extLst>
          </p:cNvPr>
          <p:cNvSpPr txBox="1"/>
          <p:nvPr/>
        </p:nvSpPr>
        <p:spPr>
          <a:xfrm>
            <a:off x="6290413" y="6270455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Lambertini M et al, Ann Oncol 2020;31(12):1664-78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21440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D7A5A-D465-2D7B-B1D5-632499D3F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211"/>
            <a:ext cx="10515600" cy="369333"/>
          </a:xfrm>
        </p:spPr>
        <p:txBody>
          <a:bodyPr>
            <a:normAutofit fontScale="90000"/>
          </a:bodyPr>
          <a:lstStyle/>
          <a:p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Auglības un/vai olnīcu funkcijas saglabāšanas stratēģija sievietēm ar KV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D59391-23EF-1612-EC74-E78F6B11B1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3519" t="43883" r="34094" b="23596"/>
          <a:stretch/>
        </p:blipFill>
        <p:spPr>
          <a:xfrm>
            <a:off x="1358589" y="768616"/>
            <a:ext cx="9474822" cy="535152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7855BA-5F33-CEAA-E22A-73E35ECF281E}"/>
              </a:ext>
            </a:extLst>
          </p:cNvPr>
          <p:cNvSpPr txBox="1"/>
          <p:nvPr/>
        </p:nvSpPr>
        <p:spPr>
          <a:xfrm>
            <a:off x="6532831" y="6308209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/>
              <a:t>Razeti MG </a:t>
            </a:r>
            <a:r>
              <a:rPr lang="lv-LV" dirty="0" err="1"/>
              <a:t>et</a:t>
            </a:r>
            <a:r>
              <a:rPr lang="lv-LV" dirty="0"/>
              <a:t> </a:t>
            </a:r>
            <a:r>
              <a:rPr lang="lv-LV" dirty="0" err="1"/>
              <a:t>al</a:t>
            </a:r>
            <a:r>
              <a:rPr lang="lv-LV" dirty="0"/>
              <a:t>, </a:t>
            </a:r>
            <a:r>
              <a:rPr lang="lv-LV" dirty="0" err="1"/>
              <a:t>Clin</a:t>
            </a:r>
            <a:r>
              <a:rPr lang="lv-LV" dirty="0"/>
              <a:t> </a:t>
            </a:r>
            <a:r>
              <a:rPr lang="lv-LV" dirty="0" err="1"/>
              <a:t>Breast</a:t>
            </a:r>
            <a:r>
              <a:rPr lang="lv-LV" dirty="0"/>
              <a:t> </a:t>
            </a:r>
            <a:r>
              <a:rPr lang="lv-LV" dirty="0" err="1"/>
              <a:t>Cancer</a:t>
            </a:r>
            <a:r>
              <a:rPr lang="lv-LV" dirty="0"/>
              <a:t> 2023;23(3):241-8 </a:t>
            </a:r>
          </a:p>
        </p:txBody>
      </p:sp>
    </p:spTree>
    <p:extLst>
      <p:ext uri="{BB962C8B-B14F-4D97-AF65-F5344CB8AC3E}">
        <p14:creationId xmlns:p14="http://schemas.microsoft.com/office/powerpoint/2010/main" val="199457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2DA02-1818-E5E1-378C-98B211AFE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68" y="180459"/>
            <a:ext cx="10025959" cy="494954"/>
          </a:xfrm>
        </p:spPr>
        <p:txBody>
          <a:bodyPr>
            <a:normAutofit/>
          </a:bodyPr>
          <a:lstStyle/>
          <a:p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Auglības un/vai olnīcu funkcijas saglabāšanas stratēģija sievietēm ar KV</a:t>
            </a:r>
            <a:endParaRPr lang="lv-LV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81719E-6434-F873-12D7-583A137778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28401" t="35416" r="28999" b="31021"/>
          <a:stretch/>
        </p:blipFill>
        <p:spPr>
          <a:xfrm>
            <a:off x="395113" y="1000685"/>
            <a:ext cx="11674311" cy="517377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76D668-019F-0114-3793-114D75EF1F45}"/>
              </a:ext>
            </a:extLst>
          </p:cNvPr>
          <p:cNvSpPr txBox="1"/>
          <p:nvPr/>
        </p:nvSpPr>
        <p:spPr>
          <a:xfrm>
            <a:off x="6002448" y="6389690"/>
            <a:ext cx="51514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/>
              <a:t>Arecco L </a:t>
            </a:r>
            <a:r>
              <a:rPr lang="lv-LV" dirty="0" err="1"/>
              <a:t>et</a:t>
            </a:r>
            <a:r>
              <a:rPr lang="lv-LV" dirty="0"/>
              <a:t> </a:t>
            </a:r>
            <a:r>
              <a:rPr lang="lv-LV" dirty="0" err="1"/>
              <a:t>al</a:t>
            </a:r>
            <a:r>
              <a:rPr lang="lv-LV" dirty="0"/>
              <a:t>, </a:t>
            </a:r>
            <a:r>
              <a:rPr lang="lv-LV" dirty="0" err="1"/>
              <a:t>Hum</a:t>
            </a:r>
            <a:r>
              <a:rPr lang="lv-LV" dirty="0"/>
              <a:t> </a:t>
            </a:r>
            <a:r>
              <a:rPr lang="lv-LV" dirty="0" err="1"/>
              <a:t>Reprod</a:t>
            </a:r>
            <a:r>
              <a:rPr lang="lv-LV" dirty="0"/>
              <a:t> 2022;37(5):954-68</a:t>
            </a:r>
          </a:p>
        </p:txBody>
      </p:sp>
    </p:spTree>
    <p:extLst>
      <p:ext uri="{BB962C8B-B14F-4D97-AF65-F5344CB8AC3E}">
        <p14:creationId xmlns:p14="http://schemas.microsoft.com/office/powerpoint/2010/main" val="1623280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A7E608-2D74-3BC9-E6C4-DCD22CF7E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2174508" cy="666939"/>
          </a:xfrm>
        </p:spPr>
        <p:txBody>
          <a:bodyPr>
            <a:normAutofit/>
          </a:bodyPr>
          <a:lstStyle/>
          <a:p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Pacients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94E813-C884-A5B8-DFE8-CD6AD4F066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692" y="1276539"/>
            <a:ext cx="5181600" cy="4869593"/>
          </a:xfrm>
        </p:spPr>
        <p:txBody>
          <a:bodyPr>
            <a:normAutofit fontScale="62500" lnSpcReduction="20000"/>
          </a:bodyPr>
          <a:lstStyle/>
          <a:p>
            <a:r>
              <a:rPr lang="lv-LV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Dzimums</a:t>
            </a:r>
          </a:p>
          <a:p>
            <a:r>
              <a:rPr lang="lv-LV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Vecums</a:t>
            </a:r>
          </a:p>
          <a:p>
            <a:r>
              <a:rPr lang="lv-LV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Ķermeņa masas indekss</a:t>
            </a:r>
          </a:p>
          <a:p>
            <a:r>
              <a:rPr lang="lv-LV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Smēķēšanas status</a:t>
            </a:r>
          </a:p>
          <a:p>
            <a:r>
              <a:rPr lang="lv-LV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 ir partneris?</a:t>
            </a:r>
          </a:p>
          <a:p>
            <a:r>
              <a:rPr lang="lv-LV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Olšūnu rezerves</a:t>
            </a:r>
          </a:p>
          <a:p>
            <a:r>
              <a:rPr lang="lv-LV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 iepriekš ārstēta neauglība</a:t>
            </a:r>
          </a:p>
          <a:p>
            <a:r>
              <a:rPr lang="lv-LV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Hormonālais, vispārējais stāvoklis</a:t>
            </a:r>
          </a:p>
          <a:p>
            <a:r>
              <a:rPr lang="lv-LV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Psiholoģiska gatavība</a:t>
            </a:r>
          </a:p>
          <a:p>
            <a:r>
              <a:rPr lang="lv-LV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Citas blakus saslimšanas</a:t>
            </a:r>
          </a:p>
          <a:p>
            <a:r>
              <a:rPr lang="lv-LV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Anamnēzē ārstēšanās ar negatīvu ietekmi uz auglību</a:t>
            </a:r>
          </a:p>
          <a:p>
            <a:r>
              <a:rPr lang="lv-LV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Kontrindikācijas</a:t>
            </a:r>
          </a:p>
          <a:p>
            <a:r>
              <a:rPr lang="lv-LV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Iedzimtas patoloģijas</a:t>
            </a:r>
          </a:p>
          <a:p>
            <a:endParaRPr lang="lv-LV" dirty="0"/>
          </a:p>
          <a:p>
            <a:endParaRPr lang="lv-LV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B7DC73-DEBD-E8B7-6D23-9522A597C512}"/>
              </a:ext>
            </a:extLst>
          </p:cNvPr>
          <p:cNvSpPr txBox="1"/>
          <p:nvPr/>
        </p:nvSpPr>
        <p:spPr>
          <a:xfrm>
            <a:off x="6523036" y="1276539"/>
            <a:ext cx="3750398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Vēža veids/stadija ( prognoze, audzēja tieša ietekme uz reproduktīvo sistēmu?C56/C53/C54)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Neatliekama terapijas uzsākšana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Terapijas plāns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Ķīmijterapijas preparāti/devas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Staru terapija- lokalizācija/deva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Endokrīna terapija (5-10 gadi)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Operācija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Terapijas plānotais ilgums</a:t>
            </a:r>
          </a:p>
          <a:p>
            <a:endParaRPr lang="lv-LV" dirty="0"/>
          </a:p>
          <a:p>
            <a:endParaRPr lang="lv-LV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D37AC1-6EF0-A47E-FBC2-E64FA1F8CA04}"/>
              </a:ext>
            </a:extLst>
          </p:cNvPr>
          <p:cNvSpPr txBox="1"/>
          <p:nvPr/>
        </p:nvSpPr>
        <p:spPr>
          <a:xfrm>
            <a:off x="7116023" y="585457"/>
            <a:ext cx="23176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Audzējs</a:t>
            </a:r>
            <a:endParaRPr lang="lv-LV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76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88C41-7F00-D519-C50C-B73390BBB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620" y="175002"/>
            <a:ext cx="10910180" cy="1325563"/>
          </a:xfrm>
        </p:spPr>
        <p:txBody>
          <a:bodyPr>
            <a:normAutofit/>
          </a:bodyPr>
          <a:lstStyle/>
          <a:p>
            <a:r>
              <a:rPr lang="lv-LV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1835 meta analīzes un kohortas pētījumi</a:t>
            </a:r>
            <a:r>
              <a:rPr lang="lv-LV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iekļāva 15 ziņojumus ar 4643 cilvēkiem</a:t>
            </a:r>
            <a:endParaRPr lang="lv-LV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BAA02-7FE5-5CF6-7562-EF112A44D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066" y="1702052"/>
            <a:ext cx="9725098" cy="4336610"/>
          </a:xfrm>
        </p:spPr>
        <p:txBody>
          <a:bodyPr>
            <a:normAutofit fontScale="55000" lnSpcReduction="20000"/>
          </a:bodyPr>
          <a:lstStyle/>
          <a:p>
            <a:r>
              <a:rPr lang="en-US" sz="3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lv-LV" sz="3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zi</a:t>
            </a:r>
            <a:r>
              <a:rPr lang="lv-LV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ņojumi- par KV dzīvildzi, recidīvu, PFS utt., kas saņēma COS (kontrolētu </a:t>
            </a:r>
            <a:r>
              <a:rPr lang="lv-LV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ovāriju</a:t>
            </a:r>
            <a:r>
              <a:rPr lang="lv-LV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stimulāciju) </a:t>
            </a:r>
            <a:r>
              <a:rPr lang="lv-LV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fertilitātes</a:t>
            </a:r>
            <a:r>
              <a:rPr lang="lv-LV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saglabāšanai pirms ķīmijterapijas </a:t>
            </a:r>
            <a:r>
              <a:rPr lang="en-US" sz="3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v-LV" sz="32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lv-LV" sz="3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ziņojumi- </a:t>
            </a:r>
            <a:r>
              <a:rPr lang="en-US" sz="3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 </a:t>
            </a:r>
            <a:r>
              <a:rPr lang="lv-LV" sz="33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lv-LV" sz="3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assisted </a:t>
            </a:r>
            <a:r>
              <a:rPr lang="lv-LV" sz="33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reproductive</a:t>
            </a:r>
            <a:r>
              <a:rPr lang="lv-LV" sz="3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33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tehnology</a:t>
            </a:r>
            <a:r>
              <a:rPr lang="lv-LV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lv-LV" sz="3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pēc specifiskas terapijas pabeigšanas</a:t>
            </a:r>
          </a:p>
          <a:p>
            <a:r>
              <a:rPr lang="lv-LV" sz="3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sievietēm, kas </a:t>
            </a:r>
            <a:r>
              <a:rPr lang="lv-LV" sz="32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dg</a:t>
            </a:r>
            <a:r>
              <a:rPr lang="lv-LV" sz="3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noteikšanas brīdī veica COS </a:t>
            </a:r>
            <a:r>
              <a:rPr lang="en-US" sz="3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(n = 1594)</a:t>
            </a:r>
            <a:r>
              <a:rPr lang="lv-LV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3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bija mazāks recidīva risks </a:t>
            </a:r>
            <a:r>
              <a:rPr lang="en-US" sz="3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(RR 0.58, 95% CI 0.46-0.73) </a:t>
            </a:r>
            <a:r>
              <a:rPr lang="lv-LV" sz="3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 mirstība </a:t>
            </a:r>
            <a:r>
              <a:rPr lang="en-US" sz="3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(RR 0.54, 95% CI 0.38-0.76)</a:t>
            </a:r>
            <a:r>
              <a:rPr lang="lv-LV" sz="3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sievietēm, kas neveica COS (n= 2386) </a:t>
            </a:r>
            <a:endParaRPr lang="lv-LV" sz="32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3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COS kaitīga ietekme uz </a:t>
            </a:r>
            <a:r>
              <a:rPr lang="en-US" sz="3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EFS </a:t>
            </a:r>
            <a:r>
              <a:rPr lang="lv-LV" sz="3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lv-LV" sz="32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  <a:r>
              <a:rPr lang="lv-LV" sz="32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32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  <a:r>
              <a:rPr lang="lv-LV" sz="32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32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survival</a:t>
            </a:r>
            <a:r>
              <a:rPr lang="lv-LV" sz="3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netika novērota </a:t>
            </a:r>
            <a:r>
              <a:rPr lang="en-US" sz="3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(HR 0.76, 95% CI 0.55-1.06). </a:t>
            </a:r>
            <a:endParaRPr lang="lv-LV" sz="32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3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Līdzīga tendence ar labākiem rezultātiem attiecībā uz</a:t>
            </a:r>
            <a:r>
              <a:rPr lang="en-US" sz="3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EFS </a:t>
            </a:r>
            <a:r>
              <a:rPr lang="lv-LV" sz="3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tika novērota sievietēm ar HR pozitīvu KV, kurām veica </a:t>
            </a:r>
            <a:r>
              <a:rPr lang="en-US" sz="3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COS (HR 0.36, 95% CI 0.20-0.65). </a:t>
            </a:r>
            <a:endParaRPr lang="lv-LV" sz="32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3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Recidīva samazināts risks tika novērots pacientēm kurām veica COS pirms </a:t>
            </a:r>
            <a:r>
              <a:rPr lang="lv-LV" sz="32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neoadjuvantas</a:t>
            </a:r>
            <a:r>
              <a:rPr lang="lv-LV" sz="3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ķīmijterapijas</a:t>
            </a:r>
            <a:r>
              <a:rPr lang="lv-LV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(RR 0.22, 95% CI 0.06-0.80)</a:t>
            </a:r>
            <a:endParaRPr lang="lv-LV" sz="32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0" lang="lv-LV" altLang="lv-LV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rezultāti liecina, ka COS veikšana diagnozes laikā vai ART pēc ārstēšanas pabeigšanas, </a:t>
            </a:r>
            <a:r>
              <a:rPr kumimoji="0" lang="lv-LV" altLang="lv-LV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šķiet</a:t>
            </a:r>
            <a:r>
              <a:rPr kumimoji="0" lang="lv-LV" altLang="lv-LV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nav saistīta ar kaitīgu </a:t>
            </a:r>
            <a:r>
              <a:rPr kumimoji="0" lang="lv-LV" altLang="lv-LV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progno</a:t>
            </a:r>
            <a:r>
              <a:rPr lang="lv-LV" altLang="lv-LV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lv-LV" altLang="lv-LV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tisko</a:t>
            </a:r>
            <a:r>
              <a:rPr kumimoji="0" lang="lv-LV" altLang="lv-LV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efektu jaunām sievietēm ar krūts vēzi, tostarp </a:t>
            </a:r>
            <a:r>
              <a:rPr lang="lv-LV" altLang="lv-LV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lv-LV" altLang="lv-LV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pacientēm ar hormonu receptoru pozitīvu slimību un tām, kuras saņēma </a:t>
            </a:r>
            <a:r>
              <a:rPr kumimoji="0" lang="lv-LV" altLang="lv-LV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neoadjuvantu</a:t>
            </a:r>
            <a:r>
              <a:rPr kumimoji="0" lang="lv-LV" altLang="lv-LV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ķīmijterapiju.</a:t>
            </a:r>
            <a:endParaRPr lang="lv-LV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394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4B1A0-6BA5-F8E5-03C8-69789243D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09" y="365126"/>
            <a:ext cx="9297909" cy="947626"/>
          </a:xfrm>
        </p:spPr>
        <p:txBody>
          <a:bodyPr>
            <a:normAutofit fontScale="90000"/>
          </a:bodyPr>
          <a:lstStyle/>
          <a:p>
            <a:r>
              <a:rPr lang="lv-LV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 grūtniecība palielina recidīvu biežumu?BRCA1/2 +?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212235-34D2-6A86-410B-4A280AB383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1255" t="50220" r="30991" b="19243"/>
          <a:stretch/>
        </p:blipFill>
        <p:spPr>
          <a:xfrm>
            <a:off x="291034" y="1312752"/>
            <a:ext cx="10088900" cy="459010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5ADFCA-5FE8-8452-53EE-7E2525B286BB}"/>
              </a:ext>
            </a:extLst>
          </p:cNvPr>
          <p:cNvSpPr txBox="1"/>
          <p:nvPr/>
        </p:nvSpPr>
        <p:spPr>
          <a:xfrm>
            <a:off x="3141553" y="6492874"/>
            <a:ext cx="94699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400" dirty="0"/>
              <a:t>Khan SZ </a:t>
            </a:r>
            <a:r>
              <a:rPr lang="lv-LV" sz="1400" dirty="0" err="1"/>
              <a:t>et</a:t>
            </a:r>
            <a:r>
              <a:rPr lang="lv-LV" sz="1400" dirty="0"/>
              <a:t> </a:t>
            </a:r>
            <a:r>
              <a:rPr lang="lv-LV" sz="1400" dirty="0" err="1"/>
              <a:t>al</a:t>
            </a:r>
            <a:r>
              <a:rPr lang="lv-LV" sz="1400" dirty="0"/>
              <a:t>, JCO </a:t>
            </a:r>
            <a:r>
              <a:rPr lang="lv-LV" sz="1400" dirty="0" err="1"/>
              <a:t>Glob</a:t>
            </a:r>
            <a:r>
              <a:rPr lang="lv-LV" sz="1400" dirty="0"/>
              <a:t> </a:t>
            </a:r>
            <a:r>
              <a:rPr lang="lv-LV" sz="1400" dirty="0" err="1"/>
              <a:t>Oncol</a:t>
            </a:r>
            <a:r>
              <a:rPr lang="lv-LV" sz="1400" dirty="0"/>
              <a:t> 2022;8:e2100153. </a:t>
            </a:r>
            <a:r>
              <a:rPr lang="lv-LV" sz="1400" dirty="0" err="1"/>
              <a:t>Lambertini</a:t>
            </a:r>
            <a:r>
              <a:rPr lang="lv-LV" sz="1400" dirty="0"/>
              <a:t> M </a:t>
            </a:r>
            <a:r>
              <a:rPr lang="lv-LV" sz="1400" dirty="0" err="1"/>
              <a:t>et</a:t>
            </a:r>
            <a:r>
              <a:rPr lang="lv-LV" sz="1400" dirty="0"/>
              <a:t> </a:t>
            </a:r>
            <a:r>
              <a:rPr lang="lv-LV" sz="1400" dirty="0" err="1"/>
              <a:t>al</a:t>
            </a:r>
            <a:r>
              <a:rPr lang="lv-LV" sz="1400" dirty="0"/>
              <a:t>, </a:t>
            </a:r>
            <a:r>
              <a:rPr lang="lv-LV" sz="1400" dirty="0" err="1"/>
              <a:t>Reprod</a:t>
            </a:r>
            <a:r>
              <a:rPr lang="lv-LV" sz="1400" dirty="0"/>
              <a:t> </a:t>
            </a:r>
            <a:r>
              <a:rPr lang="lv-LV" sz="1400" dirty="0" err="1"/>
              <a:t>Biomed</a:t>
            </a:r>
            <a:r>
              <a:rPr lang="lv-LV" sz="1400" dirty="0"/>
              <a:t> Online 2019;38(5):835-44</a:t>
            </a:r>
          </a:p>
        </p:txBody>
      </p:sp>
    </p:spTree>
    <p:extLst>
      <p:ext uri="{BB962C8B-B14F-4D97-AF65-F5344CB8AC3E}">
        <p14:creationId xmlns:p14="http://schemas.microsoft.com/office/powerpoint/2010/main" val="1578766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D6311-48E3-90E0-8472-051292137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6435"/>
          </a:xfrm>
        </p:spPr>
        <p:txBody>
          <a:bodyPr>
            <a:normAutofit fontScale="90000"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BRCA1/2 +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2A9B3-D94F-E89F-D236-7A62464EE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451" y="1090944"/>
            <a:ext cx="10197975" cy="4667060"/>
          </a:xfrm>
        </p:spPr>
        <p:txBody>
          <a:bodyPr>
            <a:normAutofit fontScale="25000" lnSpcReduction="20000"/>
          </a:bodyPr>
          <a:lstStyle/>
          <a:p>
            <a:r>
              <a:rPr lang="lv-LV" sz="6200" b="1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Literatūrā pretrunīgi dati </a:t>
            </a:r>
          </a:p>
          <a:p>
            <a:r>
              <a:rPr lang="lv-LV" sz="62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Retrospektīvs pētījums – 2</a:t>
            </a:r>
            <a:r>
              <a:rPr lang="lv-LV" sz="62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pētījumi, kuros tika pētīta olšūnu un olnīcu audu </a:t>
            </a:r>
            <a:r>
              <a:rPr lang="lv-LV" sz="620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krioprezervācija</a:t>
            </a:r>
            <a:r>
              <a:rPr lang="lv-LV" sz="62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pacientēm ar nesen konstatētu agrīnu KV. Salīdzināja ‘’sākuma’’ </a:t>
            </a:r>
            <a:r>
              <a:rPr lang="lv-LV" sz="620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antiMillera</a:t>
            </a:r>
            <a:r>
              <a:rPr lang="lv-LV" sz="62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hormonu </a:t>
            </a:r>
            <a:r>
              <a:rPr lang="en-US" sz="6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(AMH) </a:t>
            </a:r>
            <a:r>
              <a:rPr lang="lv-LV" sz="6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lv-LV" sz="62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krioprezervācijas</a:t>
            </a:r>
            <a:r>
              <a:rPr lang="lv-LV" sz="6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stratēģiju pacientiem ar/bez zināmām BRCA mutācijām</a:t>
            </a:r>
          </a:p>
          <a:p>
            <a:r>
              <a:rPr lang="lv-LV" sz="620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iekļāva 156 pacientes</a:t>
            </a:r>
            <a:r>
              <a:rPr lang="lv-LV" sz="62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101 </a:t>
            </a:r>
            <a:r>
              <a:rPr lang="lv-LV" sz="62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bija zināms </a:t>
            </a:r>
            <a:r>
              <a:rPr lang="en-US" sz="6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BRCA status</a:t>
            </a:r>
            <a:r>
              <a:rPr lang="lv-LV" sz="62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6200" b="1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29 BRC</a:t>
            </a:r>
            <a:r>
              <a:rPr lang="lv-LV" sz="6200" b="1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A+ </a:t>
            </a:r>
            <a:r>
              <a:rPr lang="lv-LV" sz="62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6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r>
              <a:rPr lang="lv-LV" sz="6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BRCA-</a:t>
            </a:r>
            <a:r>
              <a:rPr lang="en-US" sz="6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lv-LV" sz="6200" b="0" i="0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6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Vidējais vecums 31 gads </a:t>
            </a:r>
            <a:r>
              <a:rPr lang="lv-LV" sz="62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28-33)</a:t>
            </a:r>
            <a:endParaRPr lang="lv-LV" sz="6200" b="0" i="0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6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Vidējais</a:t>
            </a:r>
            <a:r>
              <a:rPr lang="en-US" sz="6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AMH </a:t>
            </a:r>
            <a:r>
              <a:rPr lang="lv-LV" sz="62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līmenis bija </a:t>
            </a:r>
            <a:r>
              <a:rPr lang="en-US" sz="6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1.8 </a:t>
            </a:r>
            <a:r>
              <a:rPr lang="en-US" sz="62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μg</a:t>
            </a:r>
            <a:r>
              <a:rPr lang="en-US" sz="6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/l </a:t>
            </a:r>
            <a:r>
              <a:rPr lang="lv-LV" sz="6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BRCA mutāciju pozitīvam </a:t>
            </a:r>
            <a:r>
              <a:rPr lang="en-US" sz="6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(IQR 1.0-2.7) </a:t>
            </a:r>
            <a:r>
              <a:rPr lang="lv-LV" sz="6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6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2.6 µg/l (IQR 1.5-4.1) BRCA-</a:t>
            </a:r>
            <a:r>
              <a:rPr lang="lv-LV" sz="6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negatīvām</a:t>
            </a:r>
            <a:r>
              <a:rPr lang="en-US" sz="6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(P = 0.109)</a:t>
            </a:r>
            <a:endParaRPr lang="lv-LV" sz="6200" b="0" i="0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6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29 veica </a:t>
            </a:r>
            <a:r>
              <a:rPr lang="en-US" sz="6200" b="0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oocyte cryopreservation</a:t>
            </a:r>
            <a:r>
              <a:rPr lang="en-US" sz="6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BRCA-po</a:t>
            </a:r>
            <a:r>
              <a:rPr lang="lv-LV" sz="62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zitīvajām</a:t>
            </a:r>
            <a:r>
              <a:rPr lang="lv-LV" sz="6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bija tendence iegūt </a:t>
            </a:r>
            <a:r>
              <a:rPr lang="en-US" sz="6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(6.5 versus 9; P = 0.145) </a:t>
            </a:r>
            <a:r>
              <a:rPr lang="lv-LV" sz="6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lv-LV" sz="62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kriopezervēt</a:t>
            </a:r>
            <a:r>
              <a:rPr lang="lv-LV" sz="6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(3.5 versus 6; P = 0.121) </a:t>
            </a:r>
            <a:r>
              <a:rPr lang="lv-LV" sz="6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mazāk </a:t>
            </a:r>
            <a:r>
              <a:rPr lang="lv-LV" sz="62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oocītu</a:t>
            </a:r>
            <a:r>
              <a:rPr lang="lv-LV" sz="6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nekā BRCA negatīvām.</a:t>
            </a:r>
          </a:p>
          <a:p>
            <a:r>
              <a:rPr lang="lv-LV" sz="6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Pacientēm, kas veica </a:t>
            </a:r>
            <a:r>
              <a:rPr lang="en-US" sz="6200" b="0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ovarian tissue cryopreservation </a:t>
            </a:r>
            <a:r>
              <a:rPr lang="en-US" sz="6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(N = 72), BRCA</a:t>
            </a:r>
            <a:r>
              <a:rPr lang="lv-LV" sz="6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sievietēm bija mazāks olšūnu skaits</a:t>
            </a:r>
            <a:r>
              <a:rPr lang="en-US" sz="6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6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vienā fragmentā</a:t>
            </a:r>
            <a:r>
              <a:rPr lang="en-US" sz="6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(0.08 versus 0.14; P = 0.193</a:t>
            </a:r>
            <a:r>
              <a:rPr lang="lv-LV" sz="6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un uz vienu kvadr</a:t>
            </a:r>
            <a:r>
              <a:rPr lang="lv-LV" sz="62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6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tmilimetru </a:t>
            </a:r>
            <a:r>
              <a:rPr lang="en-US" sz="6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(0.33 versus 0.78; P = 0.153)</a:t>
            </a:r>
            <a:r>
              <a:rPr lang="lv-LV" sz="6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nekā BRCA- pacientēm</a:t>
            </a:r>
          </a:p>
          <a:p>
            <a:r>
              <a:rPr lang="lv-LV" sz="62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BRCA1 un BRCA2 vienādi rezultāti</a:t>
            </a:r>
            <a:endParaRPr lang="lv-LV" sz="6200" b="0" i="0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6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6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BRCA</a:t>
            </a:r>
            <a:r>
              <a:rPr lang="lv-LV" sz="6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pēc ķīmijterapijas pabeigšanas veica transplantāciju un 1 piedzima vesels bērns</a:t>
            </a:r>
          </a:p>
          <a:p>
            <a:r>
              <a:rPr lang="lv-LV" sz="6200" b="1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Secinājumi: </a:t>
            </a:r>
            <a:r>
              <a:rPr lang="lv-LV" sz="620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BRCA+ sievietēm ar KV tika novērota konsekventa tendence uz samazinātu reproduktīvo potenciālu un  </a:t>
            </a:r>
            <a:r>
              <a:rPr lang="lv-LV" sz="620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krioprezervācijas</a:t>
            </a:r>
            <a:r>
              <a:rPr lang="lv-LV" sz="620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stratēģiju izpildi. Nepieciešama neatkarīga šo rezultātu apstiprināšana.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C138DAB-BDE1-3C72-CF89-2BAE6F84A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altLang="lv-LV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112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05438BC8-A1F0-8C04-13CB-6602353E5F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12372"/>
            <a:ext cx="8342014" cy="34369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Vai sievietēm ar BRCA1/2 mutācijām grūtniecība ir droša?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80370-D5DB-01A1-ADA4-E2DE9C27E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738"/>
            <a:ext cx="10515600" cy="4351338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en-US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4732 BRCA </a:t>
            </a:r>
            <a:r>
              <a:rPr lang="lv-LV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pacientes</a:t>
            </a:r>
          </a:p>
          <a:p>
            <a:pPr algn="just"/>
            <a:r>
              <a:rPr lang="en-US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659 </a:t>
            </a:r>
            <a:r>
              <a:rPr lang="lv-LV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bija vismaz 1 grūtniecība pēc KV </a:t>
            </a:r>
            <a:r>
              <a:rPr lang="lv-LV" sz="32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dg</a:t>
            </a:r>
            <a:r>
              <a:rPr lang="lv-LV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4073 </a:t>
            </a:r>
            <a:r>
              <a:rPr lang="lv-LV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nebija</a:t>
            </a:r>
            <a:endParaRPr lang="lv-LV" sz="3200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Vidējais vecums 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lv-LV" sz="32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gadi </a:t>
            </a:r>
            <a:r>
              <a:rPr lang="lv-LV" sz="320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dg</a:t>
            </a:r>
            <a:r>
              <a:rPr lang="lv-LV" sz="32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brīdī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(IQR, 31-38</a:t>
            </a:r>
            <a:r>
              <a:rPr lang="lv-LV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gadi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lv-LV" sz="3200" b="0" i="0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v-LV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Kumulatīvais grūtniecības biežums 10 gadu laikā bija 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22% (95% CI, 21%-24%), </a:t>
            </a:r>
            <a:r>
              <a:rPr lang="lv-LV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 vidējo laiku no KV </a:t>
            </a:r>
            <a:r>
              <a:rPr lang="lv-LV" sz="32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dg</a:t>
            </a:r>
            <a:r>
              <a:rPr lang="lv-LV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noteikšanas līdz bērna ieņemšanai bija 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3.5 </a:t>
            </a:r>
            <a:r>
              <a:rPr lang="lv-LV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gadi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(IQR, 2.2-5.3 </a:t>
            </a:r>
            <a:r>
              <a:rPr lang="lv-LV" sz="32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gadi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lv-LV" sz="3200" b="0" i="0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v-LV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659</a:t>
            </a:r>
            <a:r>
              <a:rPr lang="lv-LV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lv-LV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plāna aborts 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(6.9%) </a:t>
            </a:r>
            <a:r>
              <a:rPr lang="lv-LV" sz="32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63 </a:t>
            </a:r>
            <a:r>
              <a:rPr lang="lv-LV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spontāns aborts 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(9.7%)</a:t>
            </a:r>
            <a:endParaRPr lang="lv-LV" sz="3200" b="0" i="0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517 (79.7%) </a:t>
            </a:r>
            <a:r>
              <a:rPr lang="lv-LV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bija dzemdības, 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406 (91.0%) </a:t>
            </a:r>
            <a:r>
              <a:rPr lang="lv-LV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pilna laika grūtniecība 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(≥37 </a:t>
            </a:r>
            <a:r>
              <a:rPr lang="lv-LV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nedēļas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lv-LV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54 (10.4%) </a:t>
            </a:r>
            <a:r>
              <a:rPr lang="lv-LV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dvīņi</a:t>
            </a:r>
            <a:endParaRPr lang="lv-LV" sz="3200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470 </a:t>
            </a:r>
            <a:r>
              <a:rPr lang="lv-LV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jaundzimušie ar ‘’problēmām’’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4 (0.9%) </a:t>
            </a:r>
            <a:r>
              <a:rPr lang="lv-LV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iedzimtas anomālijas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v-LV" sz="3200" b="0" i="0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v-LV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Vidējais novērošanas laiks 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7.8 </a:t>
            </a:r>
            <a:r>
              <a:rPr lang="lv-LV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gadi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(IQR, 4.5-12.6)</a:t>
            </a:r>
            <a:endParaRPr lang="lv-LV" sz="3200" b="0" i="0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v-LV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Netika novērotas </a:t>
            </a:r>
            <a:r>
              <a:rPr lang="lv-LV" sz="32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bezrecidīva</a:t>
            </a:r>
            <a:r>
              <a:rPr lang="lv-LV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perioda statistiski nozīmīgas atšķirības pacientēm ar grūtniecību un bez grūtniecības iestāšanās pēc KV </a:t>
            </a:r>
            <a:r>
              <a:rPr lang="lv-LV" sz="32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dg</a:t>
            </a:r>
            <a:r>
              <a:rPr lang="lv-LV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0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adjusted hazard ratio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0.99; 95% CI, 0.81-1.20).</a:t>
            </a:r>
            <a:endParaRPr lang="lv-LV" sz="3200" b="0" i="0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v-LV" sz="3200" b="0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Dzīvildzes dati labāki tām, kurām iestājās grūtniecība</a:t>
            </a:r>
            <a:endParaRPr lang="en-US" sz="3200" b="0" i="1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in 5 </a:t>
            </a:r>
            <a:r>
              <a:rPr lang="lv-LV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jaunām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BRCA </a:t>
            </a:r>
            <a:r>
              <a:rPr lang="lv-LV" sz="3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pozitīvām sievietēm iestājās grūtniecība 10 gadu laikā pēc KV </a:t>
            </a:r>
            <a:r>
              <a:rPr lang="lv-LV" sz="32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dg</a:t>
            </a:r>
            <a:endParaRPr lang="lv-LV" sz="3200" b="0" i="0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v-LV" sz="32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Grūtniecība BRCA pozitīvām sievietēm nesamazināja kopējo dzīvildzi</a:t>
            </a:r>
            <a:endParaRPr lang="lv-LV" sz="3200" b="0" i="0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US" b="0" i="0" dirty="0">
              <a:solidFill>
                <a:srgbClr val="212121"/>
              </a:solidFill>
              <a:effectLst/>
              <a:latin typeface="BlinkMacSystemFont"/>
            </a:endParaRPr>
          </a:p>
          <a:p>
            <a:endParaRPr lang="lv-LV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07D753-AB15-7FDA-9CA2-803F91BBC4EC}"/>
              </a:ext>
            </a:extLst>
          </p:cNvPr>
          <p:cNvSpPr txBox="1"/>
          <p:nvPr/>
        </p:nvSpPr>
        <p:spPr>
          <a:xfrm>
            <a:off x="4613495" y="6376398"/>
            <a:ext cx="72555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Lambertini M et al, J Clin Oncol 2020;38:3012-23. Lambertini M et al, JAMA 2024;331(1):49-59</a:t>
            </a: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293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059DE-7833-9A50-46EF-9C6431B14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4954"/>
          </a:xfrm>
        </p:spPr>
        <p:txBody>
          <a:bodyPr>
            <a:normAutofit/>
          </a:bodyPr>
          <a:lstStyle/>
          <a:p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pētījums</a:t>
            </a:r>
            <a:endParaRPr lang="lv-LV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C67B8A-F898-511B-13B7-F5C4CE3BC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27984" t="33797" r="29572" b="35723"/>
          <a:stretch/>
        </p:blipFill>
        <p:spPr>
          <a:xfrm>
            <a:off x="-1" y="951907"/>
            <a:ext cx="12278763" cy="496000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0FC18A-BC34-E61E-6BDA-549461220AD5}"/>
              </a:ext>
            </a:extLst>
          </p:cNvPr>
          <p:cNvSpPr txBox="1"/>
          <p:nvPr/>
        </p:nvSpPr>
        <p:spPr>
          <a:xfrm>
            <a:off x="3636474" y="6492874"/>
            <a:ext cx="85555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Pagani O et al, Breast 2015;24:201-7. Sun Z et al, Breast 2020;53:1-7. Partridge AH et al, Breast 2021;59:327-38 </a:t>
            </a: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326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F2FA-E94C-1699-3EC6-F6DED8109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965"/>
            <a:ext cx="10515600" cy="838986"/>
          </a:xfrm>
        </p:spPr>
        <p:txBody>
          <a:bodyPr/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pētījums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2D448-952D-A247-C99C-8ED05469F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968"/>
            <a:ext cx="10515600" cy="3977646"/>
          </a:xfrm>
        </p:spPr>
        <p:txBody>
          <a:bodyPr>
            <a:normAutofit fontScale="92500" lnSpcReduction="20000"/>
          </a:bodyPr>
          <a:lstStyle/>
          <a:p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HR+ agrīns KV ar īslaicīgi pārtrauktu endokrīnu terapiju ar mērķi palikt stāvoklī- recidīvi?</a:t>
            </a:r>
          </a:p>
          <a:p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Vidējais laiks kopš </a:t>
            </a:r>
            <a:r>
              <a:rPr lang="lv-LV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dg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noteikšanas bija 29 mēneši</a:t>
            </a:r>
          </a:p>
          <a:p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518 dalībnieces no 18- 42 gadiem (vidējais vecums 37 gadi)</a:t>
            </a:r>
          </a:p>
          <a:p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endokrīnu terapiju bija saņēmušas vismaz 18-30 mēnešus</a:t>
            </a:r>
          </a:p>
          <a:p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497 iestājās grūtniecība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368 (74%) bija vismaz 1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grūtniecība, no tām 317 (63.8%) dzemdēja vismaz 1x</a:t>
            </a:r>
          </a:p>
          <a:p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zīdaiņi 365</a:t>
            </a:r>
          </a:p>
          <a:p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Novēroja 1638 </a:t>
            </a:r>
            <a:r>
              <a:rPr lang="lv-LV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pacientgadus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(vidēji 41 mēnesis)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44 pacientēm bija KV recidīvs (nepārsniedza drošības slieksni)</a:t>
            </a: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Recidīva risks 3,5 gadu novērošanas periodā bija 8,9% dalībnieču (95% ticamības intervāls), kas neatšķiras no kopējās populācijas, kontroles grupa 9,2%</a:t>
            </a:r>
          </a:p>
          <a:p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Pēc dzemdībām lika atsākt ET</a:t>
            </a:r>
          </a:p>
          <a:p>
            <a:endParaRPr lang="lv-LV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B58799-46FA-148A-7468-E99516F4791A}"/>
              </a:ext>
            </a:extLst>
          </p:cNvPr>
          <p:cNvSpPr txBox="1"/>
          <p:nvPr/>
        </p:nvSpPr>
        <p:spPr>
          <a:xfrm>
            <a:off x="6235574" y="6311900"/>
            <a:ext cx="60975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Partridge</a:t>
            </a: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AH </a:t>
            </a:r>
            <a:r>
              <a:rPr lang="lv-LV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 Engl J </a:t>
            </a:r>
            <a:r>
              <a:rPr lang="lv-LV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</a:t>
            </a: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2023;388(18):1645-56</a:t>
            </a:r>
          </a:p>
        </p:txBody>
      </p:sp>
    </p:spTree>
    <p:extLst>
      <p:ext uri="{BB962C8B-B14F-4D97-AF65-F5344CB8AC3E}">
        <p14:creationId xmlns:p14="http://schemas.microsoft.com/office/powerpoint/2010/main" val="3789782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C7400-E8C8-D43A-7207-F75D9D48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9333"/>
          </a:xfrm>
        </p:spPr>
        <p:txBody>
          <a:bodyPr>
            <a:noAutofit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PLĀNS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A14FDF-4325-D0E9-113E-233D1742CB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7490" t="35122" r="27100" b="34300"/>
          <a:stretch/>
        </p:blipFill>
        <p:spPr>
          <a:xfrm>
            <a:off x="359368" y="1131172"/>
            <a:ext cx="11473264" cy="434575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998062-199E-C846-733B-E0C1945FB8AE}"/>
              </a:ext>
            </a:extLst>
          </p:cNvPr>
          <p:cNvSpPr txBox="1"/>
          <p:nvPr/>
        </p:nvSpPr>
        <p:spPr>
          <a:xfrm>
            <a:off x="5855329" y="6308209"/>
            <a:ext cx="51627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Arecco L &amp; Lambertini M, Nat Rev Clin Oncol 2023;20(10):662-3</a:t>
            </a: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929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078D3-BB6C-A838-4274-A66A214CA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467"/>
          </a:xfrm>
        </p:spPr>
        <p:txBody>
          <a:bodyPr>
            <a:normAutofit/>
          </a:bodyPr>
          <a:lstStyle/>
          <a:p>
            <a:r>
              <a:rPr lang="lv-LV" dirty="0"/>
              <a:t>Laika skala, kad pārtraukt specifisku terapiju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A3A341-532D-4CD9-87E3-56B87BFB24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0049" t="37440" r="35655" b="30221"/>
          <a:stretch/>
        </p:blipFill>
        <p:spPr>
          <a:xfrm>
            <a:off x="409376" y="1186003"/>
            <a:ext cx="9139011" cy="484748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8A565A-A292-CB34-D2CF-F300C7F428E2}"/>
              </a:ext>
            </a:extLst>
          </p:cNvPr>
          <p:cNvSpPr txBox="1"/>
          <p:nvPr/>
        </p:nvSpPr>
        <p:spPr>
          <a:xfrm>
            <a:off x="8434812" y="6424105"/>
            <a:ext cx="36062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Perachino M et al, Cancer J 2022;28(3):176-82 </a:t>
            </a:r>
            <a:endParaRPr lang="lv-LV" sz="1200" dirty="0"/>
          </a:p>
        </p:txBody>
      </p:sp>
    </p:spTree>
    <p:extLst>
      <p:ext uri="{BB962C8B-B14F-4D97-AF65-F5344CB8AC3E}">
        <p14:creationId xmlns:p14="http://schemas.microsoft.com/office/powerpoint/2010/main" val="491498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E2A47-3CF1-52EF-8FDE-28EBB368B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634212" cy="1325563"/>
          </a:xfrm>
        </p:spPr>
        <p:txBody>
          <a:bodyPr>
            <a:normAutofit/>
          </a:bodyPr>
          <a:lstStyle/>
          <a:p>
            <a:r>
              <a:rPr lang="lv-LV" dirty="0"/>
              <a:t>ESMO vadlīnijas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3BB171-E8A2-1D0E-F7DE-C12D677D6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2406" t="25665" r="33186" b="12125"/>
          <a:stretch/>
        </p:blipFill>
        <p:spPr>
          <a:xfrm>
            <a:off x="4182702" y="139437"/>
            <a:ext cx="6469103" cy="6579125"/>
          </a:xfrm>
        </p:spPr>
      </p:pic>
    </p:spTree>
    <p:extLst>
      <p:ext uri="{BB962C8B-B14F-4D97-AF65-F5344CB8AC3E}">
        <p14:creationId xmlns:p14="http://schemas.microsoft.com/office/powerpoint/2010/main" val="40792831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A3E7745-2B25-B155-58BE-EA8795044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4511"/>
          </a:xfrm>
        </p:spPr>
        <p:txBody>
          <a:bodyPr>
            <a:normAutofit fontScale="90000"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Secinājumi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CF1E4D-EB65-2B20-76B0-A8C3AABC6E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8721" y="1825625"/>
            <a:ext cx="10385079" cy="4351338"/>
          </a:xfrm>
        </p:spPr>
        <p:txBody>
          <a:bodyPr>
            <a:normAutofit fontScale="92500" lnSpcReduction="20000"/>
          </a:bodyPr>
          <a:lstStyle/>
          <a:p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OBLIGĀTI- Auglības saglabāšanas plānošana jāveic </a:t>
            </a:r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pirms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terapijas uzsākšanas</a:t>
            </a:r>
          </a:p>
          <a:p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Reproduktīvās veselības speciālists</a:t>
            </a:r>
          </a:p>
          <a:p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Ievērot vadlīnijas</a:t>
            </a:r>
          </a:p>
          <a:p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Lietot </a:t>
            </a:r>
            <a:r>
              <a:rPr lang="lv-LV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Goserelin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ķīmijterapijas laikā</a:t>
            </a:r>
          </a:p>
          <a:p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Lielāko daļu ķīmijterapijas preparātu var izmantot II/III trimestrī</a:t>
            </a:r>
          </a:p>
          <a:p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Imūnterapija, </a:t>
            </a:r>
            <a:r>
              <a:rPr lang="lv-LV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mērķterapija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endokrīna terapija jālieto pēc grūtniecības atrisināšanas</a:t>
            </a:r>
          </a:p>
          <a:p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Nejauša, īslaicīga šo preparātu iedarbība nevarētu kaitēt auglim un tāpēc nav jāiesaka grūtniecības pārtraukšana</a:t>
            </a:r>
          </a:p>
          <a:p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Ieteicama stingra grūtniecības uzraudzība, jo iespējamas dzemdību komplikācijas</a:t>
            </a:r>
          </a:p>
          <a:p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 pozitīvam agrīnam KV AR ZEMU RISKU endokrīnu terapiju drīkst uz laiku 2 gadi pārtraukt ar mērķi ‘’grūtniecība’’</a:t>
            </a:r>
          </a:p>
          <a:p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novērošanās</a:t>
            </a:r>
          </a:p>
          <a:p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52280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AE91-DF03-9FD9-8831-8D8A601F9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Ārstu ieteikumi </a:t>
            </a:r>
            <a:r>
              <a:rPr lang="lv-LV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PIRMS TERAPIJAS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D4E55-E878-7125-418A-1443B8DBA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ķirurgs   (?)</a:t>
            </a:r>
          </a:p>
          <a:p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onkologs </a:t>
            </a:r>
            <a:r>
              <a:rPr lang="lv-LV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ķīmijterapeits</a:t>
            </a: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Ginekologs  (?)</a:t>
            </a:r>
          </a:p>
          <a:p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reproduktīvās veselības speciālists (?)</a:t>
            </a:r>
          </a:p>
          <a:p>
            <a:endParaRPr lang="lv-LV" dirty="0"/>
          </a:p>
          <a:p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82594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46E46-6150-B013-9EA6-C23D429B5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941A4-CD12-FD16-B0EC-28E3B668E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paldies</a:t>
            </a:r>
          </a:p>
        </p:txBody>
      </p:sp>
    </p:spTree>
    <p:extLst>
      <p:ext uri="{BB962C8B-B14F-4D97-AF65-F5344CB8AC3E}">
        <p14:creationId xmlns:p14="http://schemas.microsoft.com/office/powerpoint/2010/main" val="538593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A38B2-45D0-F1EA-89C5-F1B22DADD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 ES zināju senāk?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42648-CE17-36BC-4BD4-FA02B9561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99" y="1439501"/>
            <a:ext cx="10639498" cy="5117909"/>
          </a:xfrm>
        </p:spPr>
        <p:txBody>
          <a:bodyPr>
            <a:normAutofit fontScale="92500" lnSpcReduction="10000"/>
          </a:bodyPr>
          <a:lstStyle/>
          <a:p>
            <a:r>
              <a:rPr lang="lv-LV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Nogaida 2-5 gadus pēc ārstēšanās (visaugstākais recidīvu risks)</a:t>
            </a:r>
          </a:p>
          <a:p>
            <a:r>
              <a:rPr lang="lv-LV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C50 ER+/PR+ </a:t>
            </a:r>
            <a:r>
              <a:rPr lang="lv-LV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ieteicams</a:t>
            </a:r>
            <a:r>
              <a:rPr lang="lv-LV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pabeigt 5 gadu endokrīnu terapiju (atkarībā no stadijas HT ilgāka- 10 gadi)</a:t>
            </a:r>
          </a:p>
          <a:p>
            <a:r>
              <a:rPr lang="lv-LV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Pētījumi +/-</a:t>
            </a:r>
          </a:p>
          <a:p>
            <a:r>
              <a:rPr lang="lv-LV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Tamoxifens</a:t>
            </a:r>
            <a:r>
              <a:rPr lang="lv-LV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lv-LV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Trastuzumab</a:t>
            </a:r>
            <a:r>
              <a:rPr lang="lv-LV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teratogēni</a:t>
            </a:r>
            <a:r>
              <a:rPr lang="lv-LV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jāpārtrauc vairākus mēnešus pirms grūtniecības iestāšanās</a:t>
            </a:r>
          </a:p>
          <a:p>
            <a:r>
              <a:rPr lang="lv-LV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Staru terapijas laikā grūtniecība ir aizliegta</a:t>
            </a:r>
          </a:p>
          <a:p>
            <a:r>
              <a:rPr lang="lv-LV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grūtniecības trimestrī nevajadzētu dot ķīmijterapiju</a:t>
            </a:r>
          </a:p>
          <a:p>
            <a:r>
              <a:rPr lang="lv-LV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C50 ER-/PR- pēc 2 gadiem</a:t>
            </a:r>
          </a:p>
          <a:p>
            <a:r>
              <a:rPr lang="lv-LV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Ķīmijterapija var samazināt olšūnu ‘’rezervi’’- dažkārt izraisot priekšlaicīgu menopauzi</a:t>
            </a:r>
          </a:p>
          <a:p>
            <a:r>
              <a:rPr lang="lv-LV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Ķīmijterapijas laikā jālieto GOESERELIN 3,6 mg (</a:t>
            </a:r>
            <a:r>
              <a:rPr lang="lv-LV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GnHR</a:t>
            </a:r>
            <a:r>
              <a:rPr lang="lv-LV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(C50 jā, bet citas diagnozes, pētījumi?)</a:t>
            </a:r>
          </a:p>
          <a:p>
            <a:r>
              <a:rPr lang="lv-LV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Jāplāno pirms terapijas- </a:t>
            </a:r>
            <a:r>
              <a:rPr lang="lv-LV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olšūnu/embriju sasaldēšana/</a:t>
            </a:r>
            <a:r>
              <a:rPr lang="lv-LV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krioprezervācija</a:t>
            </a:r>
            <a:r>
              <a:rPr lang="lv-LV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olšūnu sasaldēšana bez apaugļošanas, ja nav partnera, olnīcu audu sasaldēšana- pirms </a:t>
            </a:r>
            <a:r>
              <a:rPr lang="lv-LV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pubertitātes</a:t>
            </a:r>
            <a:endParaRPr lang="lv-LV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Grūtnieces drošība- ?</a:t>
            </a:r>
          </a:p>
          <a:p>
            <a:r>
              <a:rPr lang="lv-LV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Bērna drošība- BRCA mutācijas (pirms implantācijas ģenētiska </a:t>
            </a:r>
            <a:r>
              <a:rPr lang="lv-LV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dg</a:t>
            </a:r>
            <a:r>
              <a:rPr lang="lv-LV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iespējama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18723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56F38-2F8F-C2E1-53EA-01C333933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Definīcija- ar grūtniecību saistīts krūts vēzis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VAIRS NETIEK LIETOTA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4A977A6-D3C8-2D64-1E3E-8A470A8D7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23628" t="19853" r="43966" b="45831"/>
          <a:stretch/>
        </p:blipFill>
        <p:spPr>
          <a:xfrm>
            <a:off x="5641188" y="1768186"/>
            <a:ext cx="6363708" cy="3790641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0129C6-1A46-5861-AB77-D0D3EAC081FD}"/>
              </a:ext>
            </a:extLst>
          </p:cNvPr>
          <p:cNvSpPr txBox="1"/>
          <p:nvPr/>
        </p:nvSpPr>
        <p:spPr>
          <a:xfrm>
            <a:off x="7103954" y="6457262"/>
            <a:ext cx="52953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Amant F et al, Lancet </a:t>
            </a:r>
            <a:r>
              <a:rPr lang="fr-FR" dirty="0" err="1"/>
              <a:t>Oncol</a:t>
            </a:r>
            <a:r>
              <a:rPr lang="fr-FR" dirty="0"/>
              <a:t> 2021;22(6):753-4</a:t>
            </a:r>
            <a:endParaRPr lang="lv-LV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87AF92-6760-5F86-6E63-2525140432E9}"/>
              </a:ext>
            </a:extLst>
          </p:cNvPr>
          <p:cNvSpPr txBox="1"/>
          <p:nvPr/>
        </p:nvSpPr>
        <p:spPr>
          <a:xfrm>
            <a:off x="414197" y="1840614"/>
            <a:ext cx="5099363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200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KV sievietēm &lt; 45 gadiem grūtniecības laikā apm. 4%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 :100000 dzīvi dzimušiem bērniem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200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KV ir visbiežākais vēzis grūtniecēm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Sliktāka prognoze?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200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Pētījumi liecina, ka nav atšķirības audzēja uzvedībā grūtniecēm/jaunām sievietēm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PPKV 5-10 gadu laikā pēc dzemdībām 33-35% &lt;45 gadiem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2000" b="1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lv-LV" sz="20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 asociējas ar sliktāku dzīvildzi, ar &gt;2x lielāku risku uz </a:t>
            </a:r>
            <a:r>
              <a:rPr lang="lv-LV" sz="2000" b="1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mts</a:t>
            </a:r>
            <a:r>
              <a:rPr lang="lv-LV" sz="20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rašanos nekā </a:t>
            </a:r>
            <a:r>
              <a:rPr lang="lv-LV" sz="2000" b="1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premenopauzālām</a:t>
            </a:r>
            <a:r>
              <a:rPr lang="lv-LV" sz="20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sievietēm grūtniecības laikā vai ja vispār ir bijusi grūtniecība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200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KV veids?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0" dirty="0">
              <a:solidFill>
                <a:srgbClr val="212121"/>
              </a:solidFill>
              <a:effectLst/>
              <a:latin typeface="Merriweather" panose="020F0502020204030204" pitchFamily="2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1285880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473F7-EB10-9062-626C-92FDA9E52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ESMO mājaslapā vesela sadaļa kā vadīt krūts vēža ārstēšanu grūtniecības laikā!!!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FA3371-223F-81DB-114E-B4528FBFA3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6554" t="27745" r="27101" b="25025"/>
          <a:stretch/>
        </p:blipFill>
        <p:spPr>
          <a:xfrm>
            <a:off x="1892174" y="1730073"/>
            <a:ext cx="7876513" cy="4515071"/>
          </a:xfrm>
        </p:spPr>
      </p:pic>
    </p:spTree>
    <p:extLst>
      <p:ext uri="{BB962C8B-B14F-4D97-AF65-F5344CB8AC3E}">
        <p14:creationId xmlns:p14="http://schemas.microsoft.com/office/powerpoint/2010/main" val="276272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74097-660F-9F87-44B6-3416D618A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13198" cy="1325563"/>
          </a:xfrm>
        </p:spPr>
        <p:txBody>
          <a:bodyPr>
            <a:normAutofit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Pats svarīgākais-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KURŠ GRŪTNIECĪBAS TRIMESTRIS?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AB628F-88C1-A3E6-908F-C17C373406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4881" t="40513" r="35061" b="29383"/>
          <a:stretch/>
        </p:blipFill>
        <p:spPr>
          <a:xfrm>
            <a:off x="3646587" y="1690688"/>
            <a:ext cx="7618325" cy="429173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555944-A142-3ACE-6A93-7AD362A97575}"/>
              </a:ext>
            </a:extLst>
          </p:cNvPr>
          <p:cNvSpPr txBox="1"/>
          <p:nvPr/>
        </p:nvSpPr>
        <p:spPr>
          <a:xfrm>
            <a:off x="7455749" y="6407797"/>
            <a:ext cx="4635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Poggio F et al, Cancers 2020;12(12):3616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69572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C870A-F34A-85D9-7802-F4805E037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6DE6E1-8B94-086D-7A97-919DA1C65A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32075" t="44385" r="32859" b="26525"/>
          <a:stretch/>
        </p:blipFill>
        <p:spPr>
          <a:xfrm>
            <a:off x="413328" y="300625"/>
            <a:ext cx="11365343" cy="530347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1DAB26-AEF4-F6AA-7F37-0D4F9F0B487F}"/>
              </a:ext>
            </a:extLst>
          </p:cNvPr>
          <p:cNvSpPr txBox="1"/>
          <p:nvPr/>
        </p:nvSpPr>
        <p:spPr>
          <a:xfrm>
            <a:off x="6163148" y="6188043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 err="1"/>
              <a:t>Lambertini</a:t>
            </a:r>
            <a:r>
              <a:rPr lang="lv-LV" dirty="0"/>
              <a:t> M </a:t>
            </a:r>
            <a:r>
              <a:rPr lang="lv-LV" dirty="0" err="1"/>
              <a:t>et</a:t>
            </a:r>
            <a:r>
              <a:rPr lang="lv-LV" dirty="0"/>
              <a:t> </a:t>
            </a:r>
            <a:r>
              <a:rPr lang="lv-LV" dirty="0" err="1"/>
              <a:t>al</a:t>
            </a:r>
            <a:r>
              <a:rPr lang="lv-LV" dirty="0"/>
              <a:t>, </a:t>
            </a:r>
            <a:r>
              <a:rPr lang="lv-LV" dirty="0" err="1"/>
              <a:t>Cancer</a:t>
            </a:r>
            <a:r>
              <a:rPr lang="lv-LV" dirty="0"/>
              <a:t> </a:t>
            </a:r>
            <a:r>
              <a:rPr lang="lv-LV" dirty="0" err="1"/>
              <a:t>Treat</a:t>
            </a:r>
            <a:r>
              <a:rPr lang="lv-LV" dirty="0"/>
              <a:t> </a:t>
            </a:r>
            <a:r>
              <a:rPr lang="lv-LV" dirty="0" err="1"/>
              <a:t>Rev</a:t>
            </a:r>
            <a:r>
              <a:rPr lang="lv-LV" dirty="0"/>
              <a:t> 2015;41(4):301-9</a:t>
            </a:r>
          </a:p>
        </p:txBody>
      </p:sp>
    </p:spTree>
    <p:extLst>
      <p:ext uri="{BB962C8B-B14F-4D97-AF65-F5344CB8AC3E}">
        <p14:creationId xmlns:p14="http://schemas.microsoft.com/office/powerpoint/2010/main" val="3606109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8E96E-F934-D08F-8224-3BFB8D3AF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3417AE-A7EA-31E7-7413-B135708304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8195" t="24455" r="29809" b="37181"/>
          <a:stretch/>
        </p:blipFill>
        <p:spPr>
          <a:xfrm>
            <a:off x="681218" y="365125"/>
            <a:ext cx="10829564" cy="5564895"/>
          </a:xfrm>
        </p:spPr>
      </p:pic>
    </p:spTree>
    <p:extLst>
      <p:ext uri="{BB962C8B-B14F-4D97-AF65-F5344CB8AC3E}">
        <p14:creationId xmlns:p14="http://schemas.microsoft.com/office/powerpoint/2010/main" val="420611520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1521</TotalTime>
  <Words>1969</Words>
  <Application>Microsoft Office PowerPoint</Application>
  <PresentationFormat>Widescreen</PresentationFormat>
  <Paragraphs>182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BlinkMacSystemFont</vt:lpstr>
      <vt:lpstr>Calibri</vt:lpstr>
      <vt:lpstr>Merriweather</vt:lpstr>
      <vt:lpstr>Times New Roman</vt:lpstr>
      <vt:lpstr>Trebuchet MS</vt:lpstr>
      <vt:lpstr>Wingdings</vt:lpstr>
      <vt:lpstr>Wingdings 3</vt:lpstr>
      <vt:lpstr>Facet</vt:lpstr>
      <vt:lpstr>Auglības saglabāšana pieaugušajiem – onkologa ķīmijterapeita skatījums.</vt:lpstr>
      <vt:lpstr>Pacients</vt:lpstr>
      <vt:lpstr>Ārstu ieteikumi PIRMS TERAPIJAS</vt:lpstr>
      <vt:lpstr>Ko ES zināju senāk?</vt:lpstr>
      <vt:lpstr>Definīcija- ar grūtniecību saistīts krūts vēzis VAIRS NETIEK LIETOTA</vt:lpstr>
      <vt:lpstr>ESMO mājaslapā vesela sadaļa kā vadīt krūts vēža ārstēšanu grūtniecības laikā!!!</vt:lpstr>
      <vt:lpstr>Pats svarīgākais- KURŠ GRŪTNIECĪBAS TRIMESTRIS?</vt:lpstr>
      <vt:lpstr>PowerPoint Presentation</vt:lpstr>
      <vt:lpstr>PowerPoint Presentation</vt:lpstr>
      <vt:lpstr>Ko ES zinu tagad?</vt:lpstr>
      <vt:lpstr>PowerPoint Presentation</vt:lpstr>
      <vt:lpstr>Auglība- pirms un pēc specifiskas terapijas/lēmumi?</vt:lpstr>
      <vt:lpstr>KV grūtniecības iespējamība </vt:lpstr>
      <vt:lpstr>PowerPoint Presentation</vt:lpstr>
      <vt:lpstr>Ar ārstēšanu saistīts priekšlaicīgs olnīcu funkcijas ‘’izsīkšanas’’ risks krūts vēža pacientēm</vt:lpstr>
      <vt:lpstr>Ar ārstēšanu saistīts priekšlaicīgs reproduktīvo orgānu ‘’izsīkšanas’’ risks krūts vēža pacientēm </vt:lpstr>
      <vt:lpstr>PowerPoint Presentation</vt:lpstr>
      <vt:lpstr>Auglības un/vai olnīcu funkcijas saglabāšanas stratēģija sievietēm ar KV</vt:lpstr>
      <vt:lpstr>Auglības un/vai olnīcu funkcijas saglabāšanas stratēģija sievietēm ar KV</vt:lpstr>
      <vt:lpstr>1835 meta analīzes un kohortas pētījumi iekļāva 15 ziņojumus ar 4643 cilvēkiem</vt:lpstr>
      <vt:lpstr>Vai grūtniecība palielina recidīvu biežumu?BRCA1/2 +?</vt:lpstr>
      <vt:lpstr>BRCA1/2 + </vt:lpstr>
      <vt:lpstr>Vai sievietēm ar BRCA1/2 mutācijām grūtniecība ir droša?</vt:lpstr>
      <vt:lpstr>POSITIVE pētījums</vt:lpstr>
      <vt:lpstr>POSITIVE pētījums</vt:lpstr>
      <vt:lpstr>PLĀNS</vt:lpstr>
      <vt:lpstr>Laika skala, kad pārtraukt specifisku terapiju</vt:lpstr>
      <vt:lpstr>ESMO vadlīnijas</vt:lpstr>
      <vt:lpstr>Secinājumi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Onkologi 3.st. Ārstu istaba PC3</dc:creator>
  <cp:lastModifiedBy>Onkologi 3.st. Ārstu istaba PC3</cp:lastModifiedBy>
  <cp:revision>68</cp:revision>
  <cp:lastPrinted>2025-05-15T16:34:54Z</cp:lastPrinted>
  <dcterms:created xsi:type="dcterms:W3CDTF">2025-04-01T16:41:41Z</dcterms:created>
  <dcterms:modified xsi:type="dcterms:W3CDTF">2025-05-16T10:32:24Z</dcterms:modified>
</cp:coreProperties>
</file>